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6" r:id="rId2"/>
    <p:sldId id="280" r:id="rId3"/>
    <p:sldId id="282" r:id="rId4"/>
    <p:sldId id="281" r:id="rId5"/>
    <p:sldId id="283" r:id="rId6"/>
    <p:sldId id="303" r:id="rId7"/>
    <p:sldId id="285" r:id="rId8"/>
    <p:sldId id="286" r:id="rId9"/>
    <p:sldId id="287" r:id="rId10"/>
    <p:sldId id="288" r:id="rId11"/>
    <p:sldId id="289" r:id="rId12"/>
    <p:sldId id="290" r:id="rId13"/>
    <p:sldId id="291" r:id="rId14"/>
    <p:sldId id="292" r:id="rId15"/>
    <p:sldId id="293" r:id="rId16"/>
    <p:sldId id="294" r:id="rId17"/>
    <p:sldId id="302" r:id="rId18"/>
    <p:sldId id="297" r:id="rId19"/>
    <p:sldId id="298" r:id="rId20"/>
    <p:sldId id="295" r:id="rId21"/>
    <p:sldId id="296" r:id="rId22"/>
    <p:sldId id="299" r:id="rId23"/>
    <p:sldId id="300"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13" autoAdjust="0"/>
    <p:restoredTop sz="94690" autoAdjust="0"/>
  </p:normalViewPr>
  <p:slideViewPr>
    <p:cSldViewPr>
      <p:cViewPr varScale="1">
        <p:scale>
          <a:sx n="40" d="100"/>
          <a:sy n="40" d="100"/>
        </p:scale>
        <p:origin x="518" y="29"/>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B1CA76F-4725-4BC5-9A58-928F7B5EE138}" type="datetimeFigureOut">
              <a:rPr lang="fa-IR" smtClean="0"/>
              <a:t>01/29/1440</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92B969E-5A92-4EE1-AFBE-7F59AF2CF310}" type="slidenum">
              <a:rPr lang="fa-IR" smtClean="0"/>
              <a:t>‹#›</a:t>
            </a:fld>
            <a:endParaRPr lang="fa-IR"/>
          </a:p>
        </p:txBody>
      </p:sp>
    </p:spTree>
    <p:extLst>
      <p:ext uri="{BB962C8B-B14F-4D97-AF65-F5344CB8AC3E}">
        <p14:creationId xmlns:p14="http://schemas.microsoft.com/office/powerpoint/2010/main" val="2160540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92B969E-5A92-4EE1-AFBE-7F59AF2CF310}" type="slidenum">
              <a:rPr lang="fa-IR" smtClean="0"/>
              <a:t>24</a:t>
            </a:fld>
            <a:endParaRPr lang="fa-IR"/>
          </a:p>
        </p:txBody>
      </p:sp>
    </p:spTree>
    <p:extLst>
      <p:ext uri="{BB962C8B-B14F-4D97-AF65-F5344CB8AC3E}">
        <p14:creationId xmlns:p14="http://schemas.microsoft.com/office/powerpoint/2010/main" val="1492753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110_Besmellah" pitchFamily="2" charset="0"/>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latin typeface="110_Besmellah" pitchFamily="2" charset="0"/>
              </a:defRPr>
            </a:lvl1pPr>
          </a:lstStyle>
          <a:p>
            <a:fld id="{1D8BD707-D9CF-40AE-B4C6-C98DA3205C09}" type="datetimeFigureOut">
              <a:rPr lang="en-US" smtClean="0"/>
              <a:pPr/>
              <a:t>10/9/2018</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latin typeface="110_Besmellah" pitchFamily="2" charset="0"/>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latin typeface="110_Besmellah" pitchFamily="2" charset="0"/>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5400" kern="1200">
          <a:solidFill>
            <a:schemeClr val="tx2"/>
          </a:solidFill>
          <a:latin typeface="110_Besmellah" pitchFamily="2" charset="0"/>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110_Besmellah" pitchFamily="2" charset="0"/>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110_Besmellah" pitchFamily="2" charset="0"/>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110_Besmellah" pitchFamily="2" charset="0"/>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110_Besmellah" pitchFamily="2" charset="0"/>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110_Besmellah" pitchFamily="2" charset="0"/>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142" y="152400"/>
            <a:ext cx="6113372" cy="2133600"/>
          </a:xfrm>
          <a:prstGeom prst="rect">
            <a:avLst/>
          </a:prstGeom>
        </p:spPr>
      </p:pic>
      <p:sp>
        <p:nvSpPr>
          <p:cNvPr id="10" name="TextBox 9"/>
          <p:cNvSpPr txBox="1"/>
          <p:nvPr/>
        </p:nvSpPr>
        <p:spPr>
          <a:xfrm>
            <a:off x="457200" y="2438400"/>
            <a:ext cx="8153400" cy="1323439"/>
          </a:xfrm>
          <a:prstGeom prst="rect">
            <a:avLst/>
          </a:prstGeom>
          <a:solidFill>
            <a:schemeClr val="bg1"/>
          </a:solidFill>
          <a:ln w="0" cap="rnd" cmpd="sng">
            <a:solidFill>
              <a:schemeClr val="tx1"/>
            </a:solidFill>
          </a:ln>
          <a:effectLst>
            <a:glow rad="444500">
              <a:schemeClr val="accent2">
                <a:satMod val="175000"/>
                <a:alpha val="40000"/>
              </a:schemeClr>
            </a:glow>
            <a:outerShdw blurRad="50800" dist="38100" dir="2700000" algn="tl" rotWithShape="0">
              <a:prstClr val="black">
                <a:alpha val="40000"/>
              </a:prstClr>
            </a:outerShdw>
            <a:softEdge rad="0"/>
          </a:effectLst>
        </p:spPr>
        <p:txBody>
          <a:bodyPr wrap="square" rtlCol="1">
            <a:spAutoFit/>
          </a:bodyPr>
          <a:lstStyle/>
          <a:p>
            <a:pPr algn="ctr"/>
            <a:r>
              <a:rPr lang="fa-IR" sz="3200" dirty="0" smtClean="0">
                <a:solidFill>
                  <a:srgbClr val="CC6600"/>
                </a:solidFill>
                <a:latin typeface="Zar" pitchFamily="2" charset="-78"/>
                <a:cs typeface="Zar" pitchFamily="2" charset="-78"/>
              </a:rPr>
              <a:t>تدبر در دو خطبه 140 و 141 نهج البلاغه</a:t>
            </a:r>
          </a:p>
          <a:p>
            <a:pPr algn="ctr"/>
            <a:r>
              <a:rPr lang="fa-IR" sz="4800" b="1" dirty="0" smtClean="0">
                <a:solidFill>
                  <a:srgbClr val="FF0000"/>
                </a:solidFill>
                <a:latin typeface="Zar" pitchFamily="2" charset="-78"/>
                <a:cs typeface="Zar" pitchFamily="2" charset="-78"/>
              </a:rPr>
              <a:t>راه هاي پيشگيري از غيبت و بدگويي</a:t>
            </a:r>
            <a:endParaRPr lang="fa-IR" sz="4800" b="1" dirty="0">
              <a:solidFill>
                <a:srgbClr val="FF0000"/>
              </a:solidFill>
              <a:latin typeface="Zar" pitchFamily="2" charset="-78"/>
              <a:cs typeface="Zar" pitchFamily="2" charset="-78"/>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6436290"/>
            <a:ext cx="1866900" cy="383610"/>
          </a:xfrm>
          <a:prstGeom prst="rect">
            <a:avLst/>
          </a:prstGeom>
        </p:spPr>
      </p:pic>
      <p:sp>
        <p:nvSpPr>
          <p:cNvPr id="6" name="Rounded Rectangle 5"/>
          <p:cNvSpPr/>
          <p:nvPr/>
        </p:nvSpPr>
        <p:spPr>
          <a:xfrm>
            <a:off x="190500" y="5943600"/>
            <a:ext cx="3086100" cy="427346"/>
          </a:xfrm>
          <a:prstGeom prst="roundRect">
            <a:avLst/>
          </a:prstGeom>
          <a:solidFill>
            <a:schemeClr val="accent6">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effectLst>
                  <a:outerShdw blurRad="38100" dist="38100" dir="2700000" algn="tl">
                    <a:srgbClr val="000000">
                      <a:alpha val="43137"/>
                    </a:srgbClr>
                  </a:outerShdw>
                </a:effectLst>
                <a:latin typeface="Zar" pitchFamily="2" charset="-78"/>
                <a:cs typeface="Zar" pitchFamily="2" charset="-78"/>
              </a:rPr>
              <a:t>نهج البلاغه، حكمت 461</a:t>
            </a:r>
            <a:endParaRPr lang="fa-IR" sz="2400" b="1" dirty="0">
              <a:effectLst>
                <a:outerShdw blurRad="38100" dist="38100" dir="2700000" algn="tl">
                  <a:srgbClr val="000000">
                    <a:alpha val="43137"/>
                  </a:srgbClr>
                </a:outerShdw>
              </a:effectLst>
              <a:latin typeface="Zar" pitchFamily="2" charset="-78"/>
              <a:cs typeface="Zar" pitchFamily="2" charset="-78"/>
            </a:endParaRPr>
          </a:p>
        </p:txBody>
      </p:sp>
      <p:sp>
        <p:nvSpPr>
          <p:cNvPr id="7" name="Rounded Rectangle 6"/>
          <p:cNvSpPr/>
          <p:nvPr/>
        </p:nvSpPr>
        <p:spPr>
          <a:xfrm>
            <a:off x="1600200" y="3914239"/>
            <a:ext cx="5867400" cy="1917670"/>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smtClean="0">
                <a:solidFill>
                  <a:schemeClr val="bg1"/>
                </a:solidFill>
                <a:latin typeface="110_Besmellah" pitchFamily="2" charset="0"/>
                <a:cs typeface="Zar" panose="00000400000000000000" pitchFamily="2" charset="-78"/>
              </a:rPr>
              <a:t>قال علي (عليه السلام):</a:t>
            </a:r>
          </a:p>
          <a:p>
            <a:pPr algn="ctr" rtl="1"/>
            <a:r>
              <a:rPr lang="fa-IR" sz="4000" b="1" dirty="0" smtClean="0">
                <a:solidFill>
                  <a:srgbClr val="FF0000"/>
                </a:solidFill>
                <a:latin typeface="110_Besmellah" pitchFamily="2" charset="0"/>
                <a:cs typeface="Zar" panose="00000400000000000000" pitchFamily="2" charset="-78"/>
              </a:rPr>
              <a:t> اَلغِيْبةُ جُهْدُ العَاجِزِ</a:t>
            </a:r>
          </a:p>
          <a:p>
            <a:pPr algn="ctr" rtl="1"/>
            <a:r>
              <a:rPr lang="fa-IR" sz="2800" dirty="0" smtClean="0">
                <a:solidFill>
                  <a:schemeClr val="bg1"/>
                </a:solidFill>
                <a:latin typeface="110_Besmellah" pitchFamily="2" charset="0"/>
                <a:cs typeface="Zar" panose="00000400000000000000" pitchFamily="2" charset="-78"/>
              </a:rPr>
              <a:t>غيبت كردن، آخرين تلاشِ شخص ناتوان است.</a:t>
            </a:r>
            <a:endParaRPr lang="en-US" sz="2800" dirty="0">
              <a:solidFill>
                <a:schemeClr val="bg1"/>
              </a:solidFill>
              <a:latin typeface="110_Besmellah" pitchFamily="2" charset="0"/>
              <a:cs typeface="Zar" panose="00000400000000000000" pitchFamily="2" charset="-78"/>
            </a:endParaRPr>
          </a:p>
        </p:txBody>
      </p:sp>
    </p:spTree>
    <p:extLst>
      <p:ext uri="{BB962C8B-B14F-4D97-AF65-F5344CB8AC3E}">
        <p14:creationId xmlns:p14="http://schemas.microsoft.com/office/powerpoint/2010/main" val="3130450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90800" y="685799"/>
            <a:ext cx="6442023"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B050"/>
                </a:solidFill>
                <a:latin typeface="Zar" panose="00000400000000000000" pitchFamily="2" charset="-78"/>
                <a:cs typeface="Zar" pitchFamily="2" charset="-78"/>
              </a:rPr>
              <a:t>ج-</a:t>
            </a:r>
            <a:r>
              <a:rPr lang="fa-IR" sz="3200" b="1" dirty="0" smtClean="0">
                <a:solidFill>
                  <a:schemeClr val="tx2">
                    <a:lumMod val="50000"/>
                  </a:schemeClr>
                </a:solidFill>
                <a:latin typeface="Zar" panose="00000400000000000000" pitchFamily="2" charset="-78"/>
                <a:cs typeface="Zar" pitchFamily="2" charset="-78"/>
              </a:rPr>
              <a:t> پرهيز از غيبت و بدگويي- خطبه140</a:t>
            </a:r>
            <a:endParaRPr lang="fa-IR" sz="32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277744" y="1383979"/>
            <a:ext cx="8784731" cy="91661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smtClean="0">
                <a:solidFill>
                  <a:srgbClr val="FF0000"/>
                </a:solidFill>
                <a:latin typeface="Zar" panose="00000400000000000000" pitchFamily="2" charset="-78"/>
                <a:cs typeface="Zar" pitchFamily="2" charset="-78"/>
              </a:rPr>
              <a:t>تقسيم مردم به پنج گروه...</a:t>
            </a:r>
          </a:p>
          <a:p>
            <a:pPr algn="r" rtl="1"/>
            <a:r>
              <a:rPr lang="fa-IR" sz="2400" b="1" dirty="0" smtClean="0">
                <a:solidFill>
                  <a:srgbClr val="00B050"/>
                </a:solidFill>
                <a:latin typeface="Zar" panose="00000400000000000000" pitchFamily="2" charset="-78"/>
                <a:cs typeface="Zar" pitchFamily="2" charset="-78"/>
              </a:rPr>
              <a:t>گروه اول</a:t>
            </a:r>
            <a:r>
              <a:rPr lang="fa-IR" sz="2400" dirty="0" smtClean="0">
                <a:solidFill>
                  <a:srgbClr val="FF0000"/>
                </a:solidFill>
                <a:latin typeface="Zar" panose="00000400000000000000" pitchFamily="2" charset="-78"/>
                <a:cs typeface="Zar" pitchFamily="2" charset="-78"/>
              </a:rPr>
              <a:t>: مردمي كه لطف الهي شامل آنها شده و آلوده گناه نگشتند:</a:t>
            </a:r>
          </a:p>
        </p:txBody>
      </p:sp>
      <p:sp>
        <p:nvSpPr>
          <p:cNvPr id="9" name="Rounded Rectangle 8"/>
          <p:cNvSpPr/>
          <p:nvPr/>
        </p:nvSpPr>
        <p:spPr>
          <a:xfrm>
            <a:off x="162818" y="2376798"/>
            <a:ext cx="8899657" cy="3947802"/>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a:solidFill>
                  <a:schemeClr val="bg1"/>
                </a:solidFill>
                <a:cs typeface="Zar" panose="00000400000000000000" pitchFamily="2" charset="-78"/>
              </a:rPr>
              <a:t>وَ إِنَّمَا يَنْبَغِي لِأَهْلِ الْعِصْمَةِ وَ الْمَصْنُوعِ إِلَيْهِمْ فِي </a:t>
            </a:r>
            <a:r>
              <a:rPr lang="fa-IR" sz="3600" b="1" dirty="0" smtClean="0">
                <a:solidFill>
                  <a:schemeClr val="bg1"/>
                </a:solidFill>
                <a:cs typeface="Zar" panose="00000400000000000000" pitchFamily="2" charset="-78"/>
              </a:rPr>
              <a:t>السَّلَامَةِ</a:t>
            </a:r>
          </a:p>
          <a:p>
            <a:pPr algn="ctr" rtl="1"/>
            <a:r>
              <a:rPr lang="fa-IR" sz="2400" dirty="0" smtClean="0">
                <a:solidFill>
                  <a:schemeClr val="accent6">
                    <a:lumMod val="75000"/>
                  </a:schemeClr>
                </a:solidFill>
                <a:cs typeface="Zar" panose="00000400000000000000" pitchFamily="2" charset="-78"/>
              </a:rPr>
              <a:t>سزاوار است، آنها كه از عيوبي پاكند و از گناه سالم نگه داشته شده اند، </a:t>
            </a:r>
          </a:p>
          <a:p>
            <a:pPr algn="ctr" rtl="1"/>
            <a:r>
              <a:rPr lang="fa-IR" sz="3600" b="1" dirty="0" smtClean="0">
                <a:solidFill>
                  <a:schemeClr val="bg1"/>
                </a:solidFill>
                <a:cs typeface="Zar" panose="00000400000000000000" pitchFamily="2" charset="-78"/>
              </a:rPr>
              <a:t>أَنْ </a:t>
            </a:r>
            <a:r>
              <a:rPr lang="fa-IR" sz="3600" b="1" dirty="0">
                <a:solidFill>
                  <a:schemeClr val="bg1"/>
                </a:solidFill>
                <a:cs typeface="Zar" panose="00000400000000000000" pitchFamily="2" charset="-78"/>
              </a:rPr>
              <a:t>يَرْحَمُوا أَهْلَ الذُّنُوبِ وَ الْمَعْصِيَةِ </a:t>
            </a:r>
            <a:endParaRPr lang="fa-IR" sz="3600" b="1" dirty="0" smtClean="0">
              <a:solidFill>
                <a:schemeClr val="bg1"/>
              </a:solidFill>
              <a:cs typeface="Zar" panose="00000400000000000000" pitchFamily="2" charset="-78"/>
            </a:endParaRPr>
          </a:p>
          <a:p>
            <a:pPr algn="ctr" rtl="1"/>
            <a:r>
              <a:rPr lang="fa-IR" sz="2400" dirty="0">
                <a:solidFill>
                  <a:schemeClr val="accent6">
                    <a:lumMod val="75000"/>
                  </a:schemeClr>
                </a:solidFill>
                <a:cs typeface="Zar" panose="00000400000000000000" pitchFamily="2" charset="-78"/>
              </a:rPr>
              <a:t>به گناهكاران و اهل معصيت ترحم كنند،</a:t>
            </a:r>
          </a:p>
          <a:p>
            <a:pPr algn="ctr" rtl="1"/>
            <a:r>
              <a:rPr lang="fa-IR" sz="3600" b="1" dirty="0" smtClean="0">
                <a:solidFill>
                  <a:schemeClr val="bg1"/>
                </a:solidFill>
                <a:cs typeface="Zar" panose="00000400000000000000" pitchFamily="2" charset="-78"/>
              </a:rPr>
              <a:t>وَ </a:t>
            </a:r>
            <a:r>
              <a:rPr lang="fa-IR" sz="3600" b="1" dirty="0">
                <a:solidFill>
                  <a:schemeClr val="bg1"/>
                </a:solidFill>
                <a:cs typeface="Zar" panose="00000400000000000000" pitchFamily="2" charset="-78"/>
              </a:rPr>
              <a:t>يَكُونَ الشُّكْرُ هُوَ الْغَالِبَ عَلَيْهِمْ </a:t>
            </a:r>
            <a:endParaRPr lang="fa-IR" sz="3600" b="1" dirty="0" smtClean="0">
              <a:solidFill>
                <a:schemeClr val="bg1"/>
              </a:solidFill>
              <a:cs typeface="Zar" panose="00000400000000000000" pitchFamily="2" charset="-78"/>
            </a:endParaRPr>
          </a:p>
          <a:p>
            <a:pPr algn="ctr" rtl="1"/>
            <a:r>
              <a:rPr lang="fa-IR" sz="2400" dirty="0">
                <a:solidFill>
                  <a:schemeClr val="accent6">
                    <a:lumMod val="75000"/>
                  </a:schemeClr>
                </a:solidFill>
                <a:cs typeface="Zar" panose="00000400000000000000" pitchFamily="2" charset="-78"/>
              </a:rPr>
              <a:t>و شكر و سپاس خدا، چنان بر وجود آنها غلبه كند كه</a:t>
            </a:r>
          </a:p>
          <a:p>
            <a:pPr algn="ctr" rtl="1"/>
            <a:r>
              <a:rPr lang="fa-IR" sz="3600" b="1" dirty="0" smtClean="0">
                <a:solidFill>
                  <a:schemeClr val="bg1"/>
                </a:solidFill>
                <a:cs typeface="Zar" panose="00000400000000000000" pitchFamily="2" charset="-78"/>
              </a:rPr>
              <a:t>وَ </a:t>
            </a:r>
            <a:r>
              <a:rPr lang="fa-IR" sz="3600" b="1" dirty="0">
                <a:solidFill>
                  <a:schemeClr val="bg1"/>
                </a:solidFill>
                <a:cs typeface="Zar" panose="00000400000000000000" pitchFamily="2" charset="-78"/>
              </a:rPr>
              <a:t>الْحَاجِزَ لَهُمْ عَنْهُمْ. </a:t>
            </a:r>
            <a:endParaRPr lang="fa-IR" sz="3600" b="1" dirty="0" smtClean="0">
              <a:solidFill>
                <a:schemeClr val="bg1"/>
              </a:solidFill>
              <a:cs typeface="Zar" panose="00000400000000000000" pitchFamily="2" charset="-78"/>
            </a:endParaRPr>
          </a:p>
          <a:p>
            <a:pPr algn="ctr" rtl="1"/>
            <a:r>
              <a:rPr lang="fa-IR" sz="2400" dirty="0">
                <a:solidFill>
                  <a:schemeClr val="accent6">
                    <a:lumMod val="75000"/>
                  </a:schemeClr>
                </a:solidFill>
                <a:cs typeface="Zar" panose="00000400000000000000" pitchFamily="2" charset="-78"/>
              </a:rPr>
              <a:t>آنها را از عيب </a:t>
            </a:r>
            <a:r>
              <a:rPr lang="fa-IR" sz="2400" dirty="0" smtClean="0">
                <a:solidFill>
                  <a:schemeClr val="accent6">
                    <a:lumMod val="75000"/>
                  </a:schemeClr>
                </a:solidFill>
                <a:cs typeface="Zar" panose="00000400000000000000" pitchFamily="2" charset="-78"/>
              </a:rPr>
              <a:t>جويي و </a:t>
            </a:r>
            <a:r>
              <a:rPr lang="fa-IR" sz="2400" dirty="0">
                <a:solidFill>
                  <a:schemeClr val="accent6">
                    <a:lumMod val="75000"/>
                  </a:schemeClr>
                </a:solidFill>
                <a:cs typeface="Zar" panose="00000400000000000000" pitchFamily="2" charset="-78"/>
              </a:rPr>
              <a:t>غيبت ديگران بازدارد.</a:t>
            </a:r>
            <a:endParaRPr lang="en-US" sz="2400" dirty="0">
              <a:solidFill>
                <a:schemeClr val="accent6">
                  <a:lumMod val="75000"/>
                </a:schemeClr>
              </a:solidFill>
              <a:cs typeface="Zar" panose="00000400000000000000" pitchFamily="2" charset="-78"/>
            </a:endParaRPr>
          </a:p>
        </p:txBody>
      </p:sp>
    </p:spTree>
    <p:extLst>
      <p:ext uri="{BB962C8B-B14F-4D97-AF65-F5344CB8AC3E}">
        <p14:creationId xmlns:p14="http://schemas.microsoft.com/office/powerpoint/2010/main" val="460017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90800" y="685799"/>
            <a:ext cx="6442023"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B050"/>
                </a:solidFill>
                <a:latin typeface="Zar" panose="00000400000000000000" pitchFamily="2" charset="-78"/>
                <a:cs typeface="Zar" pitchFamily="2" charset="-78"/>
              </a:rPr>
              <a:t>ج- </a:t>
            </a:r>
            <a:r>
              <a:rPr lang="fa-IR" sz="3200" b="1" dirty="0" smtClean="0">
                <a:solidFill>
                  <a:schemeClr val="tx2">
                    <a:lumMod val="50000"/>
                  </a:schemeClr>
                </a:solidFill>
                <a:latin typeface="Zar" panose="00000400000000000000" pitchFamily="2" charset="-78"/>
                <a:cs typeface="Zar" pitchFamily="2" charset="-78"/>
              </a:rPr>
              <a:t>پرهيز از غيبت و بدگويي- خطبه140</a:t>
            </a:r>
            <a:endParaRPr lang="fa-IR" sz="32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609600" y="1383979"/>
            <a:ext cx="8452875" cy="1157597"/>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smtClean="0">
                <a:solidFill>
                  <a:srgbClr val="FF0000"/>
                </a:solidFill>
                <a:latin typeface="Zar" panose="00000400000000000000" pitchFamily="2" charset="-78"/>
                <a:cs typeface="Zar" pitchFamily="2" charset="-78"/>
              </a:rPr>
              <a:t>تقسيم مردم به پنج گروه...</a:t>
            </a:r>
          </a:p>
          <a:p>
            <a:pPr algn="r" rtl="1"/>
            <a:r>
              <a:rPr lang="fa-IR" sz="2400" b="1" dirty="0" smtClean="0">
                <a:solidFill>
                  <a:srgbClr val="00B050"/>
                </a:solidFill>
                <a:latin typeface="Zar" panose="00000400000000000000" pitchFamily="2" charset="-78"/>
                <a:cs typeface="Zar" pitchFamily="2" charset="-78"/>
              </a:rPr>
              <a:t>گروه دوم</a:t>
            </a:r>
            <a:r>
              <a:rPr lang="fa-IR" sz="2400" dirty="0" smtClean="0">
                <a:solidFill>
                  <a:srgbClr val="00B050"/>
                </a:solidFill>
                <a:latin typeface="Zar" panose="00000400000000000000" pitchFamily="2" charset="-78"/>
                <a:cs typeface="Zar" pitchFamily="2" charset="-78"/>
              </a:rPr>
              <a:t>: </a:t>
            </a:r>
            <a:r>
              <a:rPr lang="fa-IR" sz="2400" dirty="0" smtClean="0">
                <a:solidFill>
                  <a:srgbClr val="FF0000"/>
                </a:solidFill>
                <a:latin typeface="Zar" panose="00000400000000000000" pitchFamily="2" charset="-78"/>
                <a:cs typeface="Zar" pitchFamily="2" charset="-78"/>
              </a:rPr>
              <a:t>كساني كه خودشان داراي همان عيوبي مي باشند كه ديگران را نسبت به آن ملامت و غيبت مي كنند( حب ذات به آنها اجازه نميدهد عيوب خويش را ببينند)</a:t>
            </a:r>
          </a:p>
        </p:txBody>
      </p:sp>
      <p:sp>
        <p:nvSpPr>
          <p:cNvPr id="9" name="Rounded Rectangle 8"/>
          <p:cNvSpPr/>
          <p:nvPr/>
        </p:nvSpPr>
        <p:spPr>
          <a:xfrm>
            <a:off x="228600" y="2617777"/>
            <a:ext cx="8575623" cy="3021023"/>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chemeClr val="bg1"/>
                </a:solidFill>
                <a:cs typeface="Zar" panose="00000400000000000000" pitchFamily="2" charset="-78"/>
              </a:rPr>
              <a:t>فَكَيْفَ بِالْعَائِبِ الَّذِي عَابَ أَخَاهُ </a:t>
            </a:r>
            <a:endParaRPr lang="fa-IR" sz="2800" b="1" dirty="0" smtClean="0">
              <a:solidFill>
                <a:schemeClr val="bg1"/>
              </a:solidFill>
              <a:cs typeface="Zar" panose="00000400000000000000" pitchFamily="2" charset="-78"/>
            </a:endParaRPr>
          </a:p>
          <a:p>
            <a:pPr algn="ctr" rtl="1"/>
            <a:r>
              <a:rPr lang="fa-IR" dirty="0" smtClean="0">
                <a:solidFill>
                  <a:schemeClr val="accent6">
                    <a:lumMod val="75000"/>
                  </a:schemeClr>
                </a:solidFill>
                <a:cs typeface="Zar" panose="00000400000000000000" pitchFamily="2" charset="-78"/>
              </a:rPr>
              <a:t>چگونه آن عيب جو بر برادر خود عيب مي گيرد،</a:t>
            </a:r>
          </a:p>
          <a:p>
            <a:pPr algn="ctr" rtl="1"/>
            <a:r>
              <a:rPr lang="fa-IR" sz="2800" b="1" dirty="0" smtClean="0">
                <a:solidFill>
                  <a:schemeClr val="bg1"/>
                </a:solidFill>
                <a:cs typeface="Zar" panose="00000400000000000000" pitchFamily="2" charset="-78"/>
              </a:rPr>
              <a:t>وَ </a:t>
            </a:r>
            <a:r>
              <a:rPr lang="fa-IR" sz="2800" b="1" dirty="0">
                <a:solidFill>
                  <a:schemeClr val="bg1"/>
                </a:solidFill>
                <a:cs typeface="Zar" panose="00000400000000000000" pitchFamily="2" charset="-78"/>
              </a:rPr>
              <a:t>عَيَّرَهُ بِبَلْوَاهُ، </a:t>
            </a:r>
            <a:endParaRPr lang="fa-IR" sz="2800" b="1" dirty="0" smtClean="0">
              <a:solidFill>
                <a:schemeClr val="bg1"/>
              </a:solidFill>
              <a:cs typeface="Zar" panose="00000400000000000000" pitchFamily="2" charset="-78"/>
            </a:endParaRPr>
          </a:p>
          <a:p>
            <a:pPr algn="ctr" rtl="1"/>
            <a:r>
              <a:rPr lang="fa-IR" dirty="0" smtClean="0">
                <a:solidFill>
                  <a:schemeClr val="accent6">
                    <a:lumMod val="75000"/>
                  </a:schemeClr>
                </a:solidFill>
                <a:cs typeface="Zar" panose="00000400000000000000" pitchFamily="2" charset="-78"/>
              </a:rPr>
              <a:t>و او را به خاطر بلايي كه گرفتار شده است سرزنش مي كند( در حاليكه خودش كانون آن عيب هاست.)</a:t>
            </a:r>
          </a:p>
          <a:p>
            <a:pPr algn="ctr" rtl="1"/>
            <a:r>
              <a:rPr lang="fa-IR" sz="2800" b="1" dirty="0" smtClean="0">
                <a:solidFill>
                  <a:schemeClr val="bg1"/>
                </a:solidFill>
                <a:cs typeface="Zar" panose="00000400000000000000" pitchFamily="2" charset="-78"/>
              </a:rPr>
              <a:t>أَ </a:t>
            </a:r>
            <a:r>
              <a:rPr lang="fa-IR" sz="2800" b="1" dirty="0">
                <a:solidFill>
                  <a:schemeClr val="bg1"/>
                </a:solidFill>
                <a:cs typeface="Zar" panose="00000400000000000000" pitchFamily="2" charset="-78"/>
              </a:rPr>
              <a:t>مَا ذَكَرَ مَوْضِعَ سَتْرِ اللَّهِ عَلَيْهِ مِنْ </a:t>
            </a:r>
            <a:r>
              <a:rPr lang="fa-IR" sz="2800" b="1" dirty="0" smtClean="0">
                <a:solidFill>
                  <a:schemeClr val="bg1"/>
                </a:solidFill>
                <a:cs typeface="Zar" panose="00000400000000000000" pitchFamily="2" charset="-78"/>
              </a:rPr>
              <a:t>ذُنُوبِهِ</a:t>
            </a:r>
          </a:p>
          <a:p>
            <a:pPr algn="ctr" rtl="1"/>
            <a:r>
              <a:rPr lang="fa-IR" dirty="0" smtClean="0">
                <a:solidFill>
                  <a:schemeClr val="accent6">
                    <a:lumMod val="75000"/>
                  </a:schemeClr>
                </a:solidFill>
                <a:cs typeface="Zar" panose="00000400000000000000" pitchFamily="2" charset="-78"/>
              </a:rPr>
              <a:t>آيا به خاطر نمي آورد كه آنچه را خدا از گناهان او مستور داشته، (شايد)</a:t>
            </a:r>
          </a:p>
          <a:p>
            <a:pPr algn="ctr" rtl="1"/>
            <a:r>
              <a:rPr lang="fa-IR" sz="2800" b="1" dirty="0" smtClean="0">
                <a:solidFill>
                  <a:schemeClr val="bg1"/>
                </a:solidFill>
                <a:cs typeface="Zar" panose="00000400000000000000" pitchFamily="2" charset="-78"/>
              </a:rPr>
              <a:t> </a:t>
            </a:r>
            <a:r>
              <a:rPr lang="fa-IR" sz="2800" b="1" dirty="0">
                <a:solidFill>
                  <a:schemeClr val="bg1"/>
                </a:solidFill>
                <a:cs typeface="Zar" panose="00000400000000000000" pitchFamily="2" charset="-78"/>
              </a:rPr>
              <a:t>مِمَّا هُوَ أَعْظَمُ مِنَ الذَّنْبِ الَّذِي عَابَهُ </a:t>
            </a:r>
            <a:r>
              <a:rPr lang="fa-IR" sz="2800" b="1" dirty="0" smtClean="0">
                <a:solidFill>
                  <a:schemeClr val="bg1"/>
                </a:solidFill>
                <a:cs typeface="Zar" panose="00000400000000000000" pitchFamily="2" charset="-78"/>
              </a:rPr>
              <a:t>بِهِ</a:t>
            </a:r>
          </a:p>
          <a:p>
            <a:pPr algn="ctr" rtl="1"/>
            <a:r>
              <a:rPr lang="fa-IR" dirty="0" smtClean="0">
                <a:solidFill>
                  <a:schemeClr val="accent6">
                    <a:lumMod val="75000"/>
                  </a:schemeClr>
                </a:solidFill>
                <a:cs typeface="Zar" panose="00000400000000000000" pitchFamily="2" charset="-78"/>
              </a:rPr>
              <a:t>بزرگتر از گناهي است كه بر ديگران عيب مي گيرد.</a:t>
            </a:r>
            <a:endParaRPr lang="en-US" dirty="0">
              <a:solidFill>
                <a:schemeClr val="accent6">
                  <a:lumMod val="75000"/>
                </a:schemeClr>
              </a:solidFill>
              <a:cs typeface="Zar" panose="00000400000000000000" pitchFamily="2" charset="-78"/>
            </a:endParaRPr>
          </a:p>
        </p:txBody>
      </p:sp>
      <p:sp>
        <p:nvSpPr>
          <p:cNvPr id="8" name="Rounded Rectangle 7"/>
          <p:cNvSpPr/>
          <p:nvPr/>
        </p:nvSpPr>
        <p:spPr>
          <a:xfrm>
            <a:off x="304799" y="5715001"/>
            <a:ext cx="8499423" cy="762000"/>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smtClean="0">
                <a:solidFill>
                  <a:schemeClr val="accent4">
                    <a:lumMod val="50000"/>
                  </a:schemeClr>
                </a:solidFill>
                <a:cs typeface="Zar" panose="00000400000000000000" pitchFamily="2" charset="-78"/>
              </a:rPr>
              <a:t>حق-جل و علا_ مي بيند و مي پوشد، همسايه نمي بيند و مي خروشد.   (سعدي)</a:t>
            </a:r>
            <a:endParaRPr lang="en-US" dirty="0">
              <a:solidFill>
                <a:schemeClr val="accent4">
                  <a:lumMod val="50000"/>
                </a:schemeClr>
              </a:solidFill>
              <a:cs typeface="Zar" panose="00000400000000000000" pitchFamily="2" charset="-78"/>
            </a:endParaRPr>
          </a:p>
        </p:txBody>
      </p:sp>
    </p:spTree>
    <p:extLst>
      <p:ext uri="{BB962C8B-B14F-4D97-AF65-F5344CB8AC3E}">
        <p14:creationId xmlns:p14="http://schemas.microsoft.com/office/powerpoint/2010/main" val="49940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90800" y="685799"/>
            <a:ext cx="6442023"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B050"/>
                </a:solidFill>
                <a:latin typeface="Zar" panose="00000400000000000000" pitchFamily="2" charset="-78"/>
                <a:cs typeface="Zar" pitchFamily="2" charset="-78"/>
              </a:rPr>
              <a:t>ج- </a:t>
            </a:r>
            <a:r>
              <a:rPr lang="fa-IR" sz="3200" b="1" dirty="0" smtClean="0">
                <a:solidFill>
                  <a:schemeClr val="tx2">
                    <a:lumMod val="50000"/>
                  </a:schemeClr>
                </a:solidFill>
                <a:latin typeface="Zar" panose="00000400000000000000" pitchFamily="2" charset="-78"/>
                <a:cs typeface="Zar" pitchFamily="2" charset="-78"/>
              </a:rPr>
              <a:t>پرهيز از غيبت و بدگويي- خطبه140</a:t>
            </a:r>
            <a:endParaRPr lang="fa-IR" sz="32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533400" y="1383979"/>
            <a:ext cx="8529075" cy="152621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smtClean="0">
                <a:solidFill>
                  <a:srgbClr val="FF0000"/>
                </a:solidFill>
                <a:latin typeface="Zar" panose="00000400000000000000" pitchFamily="2" charset="-78"/>
                <a:cs typeface="Zar" pitchFamily="2" charset="-78"/>
              </a:rPr>
              <a:t>تقسيم مردم به پنج گروه...</a:t>
            </a:r>
          </a:p>
          <a:p>
            <a:pPr algn="r" rtl="1"/>
            <a:r>
              <a:rPr lang="fa-IR" sz="2400" b="1" dirty="0" smtClean="0">
                <a:solidFill>
                  <a:srgbClr val="00B050"/>
                </a:solidFill>
                <a:latin typeface="Zar" panose="00000400000000000000" pitchFamily="2" charset="-78"/>
                <a:cs typeface="Zar" pitchFamily="2" charset="-78"/>
              </a:rPr>
              <a:t>گروه سوم</a:t>
            </a:r>
            <a:r>
              <a:rPr lang="fa-IR" sz="2400" dirty="0" smtClean="0">
                <a:solidFill>
                  <a:srgbClr val="00B050"/>
                </a:solidFill>
                <a:latin typeface="Zar" panose="00000400000000000000" pitchFamily="2" charset="-78"/>
                <a:cs typeface="Zar" pitchFamily="2" charset="-78"/>
              </a:rPr>
              <a:t>: </a:t>
            </a:r>
            <a:r>
              <a:rPr lang="fa-IR" sz="2400" dirty="0" smtClean="0">
                <a:solidFill>
                  <a:srgbClr val="FF0000"/>
                </a:solidFill>
                <a:latin typeface="Zar" panose="00000400000000000000" pitchFamily="2" charset="-78"/>
                <a:cs typeface="Zar" pitchFamily="2" charset="-78"/>
              </a:rPr>
              <a:t>كساني هستند كه خودشان مرتكب گناهي مي شوند و ديگران را نسبت به آن عيبجويي مي كنند( انسان نسبت به خود دلسوزتر است)</a:t>
            </a:r>
          </a:p>
        </p:txBody>
      </p:sp>
      <p:sp>
        <p:nvSpPr>
          <p:cNvPr id="9" name="Rounded Rectangle 8"/>
          <p:cNvSpPr/>
          <p:nvPr/>
        </p:nvSpPr>
        <p:spPr>
          <a:xfrm>
            <a:off x="533400" y="3151178"/>
            <a:ext cx="8479932" cy="2518896"/>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000" b="1" dirty="0" smtClean="0">
                <a:solidFill>
                  <a:schemeClr val="bg1"/>
                </a:solidFill>
                <a:cs typeface="Zar" panose="00000400000000000000" pitchFamily="2" charset="-78"/>
              </a:rPr>
              <a:t>وَ كَيْفَ يَذُمُّهُ بِذَنْبٍ قَدْ رَكِبَ مِثْلَهُ!</a:t>
            </a:r>
          </a:p>
          <a:p>
            <a:pPr algn="ctr" rtl="1"/>
            <a:r>
              <a:rPr lang="fa-IR" sz="2400" dirty="0" smtClean="0">
                <a:solidFill>
                  <a:schemeClr val="accent6">
                    <a:lumMod val="75000"/>
                  </a:schemeClr>
                </a:solidFill>
                <a:cs typeface="Zar" panose="00000400000000000000" pitchFamily="2" charset="-78"/>
              </a:rPr>
              <a:t>چگونه ديگري را مذمت مي كند بر گناهي كه خود مثل آن را مرتكب شده است؟</a:t>
            </a:r>
            <a:endParaRPr lang="en-US" sz="2400" dirty="0">
              <a:solidFill>
                <a:schemeClr val="accent6">
                  <a:lumMod val="75000"/>
                </a:schemeClr>
              </a:solidFill>
              <a:cs typeface="Zar" panose="00000400000000000000" pitchFamily="2" charset="-78"/>
            </a:endParaRPr>
          </a:p>
        </p:txBody>
      </p:sp>
    </p:spTree>
    <p:extLst>
      <p:ext uri="{BB962C8B-B14F-4D97-AF65-F5344CB8AC3E}">
        <p14:creationId xmlns:p14="http://schemas.microsoft.com/office/powerpoint/2010/main" val="3452378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90800" y="685799"/>
            <a:ext cx="6442023"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B050"/>
                </a:solidFill>
                <a:latin typeface="Zar" panose="00000400000000000000" pitchFamily="2" charset="-78"/>
                <a:cs typeface="Zar" pitchFamily="2" charset="-78"/>
              </a:rPr>
              <a:t>ج-</a:t>
            </a:r>
            <a:r>
              <a:rPr lang="fa-IR" sz="3200" b="1" dirty="0" smtClean="0">
                <a:solidFill>
                  <a:schemeClr val="tx2">
                    <a:lumMod val="50000"/>
                  </a:schemeClr>
                </a:solidFill>
                <a:latin typeface="Zar" panose="00000400000000000000" pitchFamily="2" charset="-78"/>
                <a:cs typeface="Zar" pitchFamily="2" charset="-78"/>
              </a:rPr>
              <a:t> پرهيز از غيبت و بدگويي- خطبه140</a:t>
            </a:r>
            <a:endParaRPr lang="fa-IR" sz="32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381000" y="1385090"/>
            <a:ext cx="8632332" cy="158671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a:solidFill>
                  <a:srgbClr val="FF0000"/>
                </a:solidFill>
                <a:cs typeface="Zar" panose="00000400000000000000" pitchFamily="2" charset="-78"/>
              </a:rPr>
              <a:t>تقسيم مردم به</a:t>
            </a:r>
            <a:r>
              <a:rPr lang="fa-IR" sz="2400" dirty="0">
                <a:solidFill>
                  <a:srgbClr val="FF0000"/>
                </a:solidFill>
                <a:latin typeface="Zar" panose="00000400000000000000" pitchFamily="2" charset="-78"/>
                <a:cs typeface="Zar" pitchFamily="2" charset="-78"/>
              </a:rPr>
              <a:t> پنج گروه...</a:t>
            </a:r>
            <a:endParaRPr lang="en-US" sz="2400" dirty="0">
              <a:solidFill>
                <a:srgbClr val="FF0000"/>
              </a:solidFill>
              <a:latin typeface="Zar" panose="00000400000000000000" pitchFamily="2" charset="-78"/>
              <a:cs typeface="Zar" pitchFamily="2" charset="-78"/>
            </a:endParaRPr>
          </a:p>
          <a:p>
            <a:pPr algn="r" rtl="1"/>
            <a:r>
              <a:rPr lang="fa-IR" sz="2400" b="1" dirty="0">
                <a:solidFill>
                  <a:srgbClr val="00B050"/>
                </a:solidFill>
                <a:latin typeface="Zar" panose="00000400000000000000" pitchFamily="2" charset="-78"/>
                <a:cs typeface="Zar" pitchFamily="2" charset="-78"/>
              </a:rPr>
              <a:t>گروه چهارم: </a:t>
            </a:r>
            <a:r>
              <a:rPr lang="fa-IR" sz="2400" dirty="0">
                <a:solidFill>
                  <a:srgbClr val="FF0000"/>
                </a:solidFill>
                <a:latin typeface="Zar" panose="00000400000000000000" pitchFamily="2" charset="-78"/>
                <a:cs typeface="Zar" pitchFamily="2" charset="-78"/>
              </a:rPr>
              <a:t>كساني هستند كه مرتكب گناهي كه ديگران نسبت به آن سرزنش و غيبت مي كنند نشده اند، ولي اي بسا گناهان ديگري دارند كه از آن بزرگتر </a:t>
            </a:r>
            <a:r>
              <a:rPr lang="fa-IR" sz="2400" dirty="0" smtClean="0">
                <a:solidFill>
                  <a:srgbClr val="FF0000"/>
                </a:solidFill>
                <a:latin typeface="Zar" panose="00000400000000000000" pitchFamily="2" charset="-78"/>
                <a:cs typeface="Zar" pitchFamily="2" charset="-78"/>
              </a:rPr>
              <a:t>است </a:t>
            </a:r>
            <a:r>
              <a:rPr lang="fa-IR" sz="2400" dirty="0">
                <a:solidFill>
                  <a:srgbClr val="FF0000"/>
                </a:solidFill>
                <a:latin typeface="Zar" panose="00000400000000000000" pitchFamily="2" charset="-78"/>
                <a:cs typeface="Zar" pitchFamily="2" charset="-78"/>
              </a:rPr>
              <a:t>و </a:t>
            </a:r>
            <a:r>
              <a:rPr lang="fa-IR" sz="2400" dirty="0">
                <a:solidFill>
                  <a:srgbClr val="FF0000"/>
                </a:solidFill>
                <a:cs typeface="Zar" panose="00000400000000000000" pitchFamily="2" charset="-78"/>
              </a:rPr>
              <a:t>نسبت به آن </a:t>
            </a:r>
            <a:r>
              <a:rPr lang="fa-IR" sz="2400" dirty="0">
                <a:solidFill>
                  <a:srgbClr val="FF0000"/>
                </a:solidFill>
                <a:latin typeface="Zar" panose="00000400000000000000" pitchFamily="2" charset="-78"/>
                <a:cs typeface="Zar" pitchFamily="2" charset="-78"/>
              </a:rPr>
              <a:t>غافل و يا بي تفاوتند</a:t>
            </a:r>
            <a:r>
              <a:rPr lang="fa-IR" sz="2400" dirty="0" smtClean="0">
                <a:solidFill>
                  <a:srgbClr val="FF0000"/>
                </a:solidFill>
                <a:latin typeface="Zar" panose="00000400000000000000" pitchFamily="2" charset="-78"/>
                <a:cs typeface="Zar" pitchFamily="2" charset="-78"/>
              </a:rPr>
              <a:t>:</a:t>
            </a:r>
            <a:r>
              <a:rPr lang="fa-IR" sz="2400" dirty="0">
                <a:solidFill>
                  <a:srgbClr val="FF0000"/>
                </a:solidFill>
                <a:cs typeface="Zar" panose="00000400000000000000" pitchFamily="2" charset="-78"/>
              </a:rPr>
              <a:t> </a:t>
            </a:r>
            <a:endParaRPr lang="en-US" sz="2400" dirty="0">
              <a:solidFill>
                <a:srgbClr val="FF0000"/>
              </a:solidFill>
              <a:cs typeface="Zar" panose="00000400000000000000" pitchFamily="2" charset="-78"/>
            </a:endParaRPr>
          </a:p>
        </p:txBody>
      </p:sp>
      <p:sp>
        <p:nvSpPr>
          <p:cNvPr id="9" name="Rounded Rectangle 8"/>
          <p:cNvSpPr/>
          <p:nvPr/>
        </p:nvSpPr>
        <p:spPr>
          <a:xfrm>
            <a:off x="228600" y="3329782"/>
            <a:ext cx="8784732" cy="2994818"/>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000" b="1" dirty="0">
                <a:solidFill>
                  <a:schemeClr val="bg1"/>
                </a:solidFill>
                <a:cs typeface="Zar" panose="00000400000000000000" pitchFamily="2" charset="-78"/>
              </a:rPr>
              <a:t>فَإِنْ لَمْ يَكُنْ رَكِبَ ذَلِكَ الذَّنْبَ </a:t>
            </a:r>
            <a:r>
              <a:rPr lang="fa-IR" sz="4000" b="1" dirty="0" smtClean="0">
                <a:solidFill>
                  <a:schemeClr val="bg1"/>
                </a:solidFill>
                <a:cs typeface="Zar" panose="00000400000000000000" pitchFamily="2" charset="-78"/>
              </a:rPr>
              <a:t>بِعَيْنِهِ</a:t>
            </a:r>
          </a:p>
          <a:p>
            <a:pPr algn="ctr" rtl="1"/>
            <a:r>
              <a:rPr lang="fa-IR" sz="2400" dirty="0" smtClean="0">
                <a:solidFill>
                  <a:schemeClr val="accent6">
                    <a:lumMod val="75000"/>
                  </a:schemeClr>
                </a:solidFill>
                <a:cs typeface="Zar" panose="00000400000000000000" pitchFamily="2" charset="-78"/>
              </a:rPr>
              <a:t>و اگر عيناً همان گناه را مرتكب نشده،</a:t>
            </a:r>
          </a:p>
          <a:p>
            <a:pPr algn="ctr" rtl="1"/>
            <a:r>
              <a:rPr lang="fa-IR" sz="4000" b="1" dirty="0" smtClean="0">
                <a:solidFill>
                  <a:schemeClr val="bg1"/>
                </a:solidFill>
                <a:cs typeface="Zar" panose="00000400000000000000" pitchFamily="2" charset="-78"/>
              </a:rPr>
              <a:t> </a:t>
            </a:r>
            <a:r>
              <a:rPr lang="fa-IR" sz="4000" b="1" dirty="0">
                <a:solidFill>
                  <a:schemeClr val="bg1"/>
                </a:solidFill>
                <a:cs typeface="Zar" panose="00000400000000000000" pitchFamily="2" charset="-78"/>
              </a:rPr>
              <a:t>فَقَدْ عَصَى اللَّهَ فِيمَا سِوَاهُ مِمَّا هُوَ أَعْظَمُ مِنْهُ</a:t>
            </a:r>
            <a:r>
              <a:rPr lang="fa-IR" sz="4000" b="1" dirty="0" smtClean="0">
                <a:solidFill>
                  <a:schemeClr val="bg1"/>
                </a:solidFill>
                <a:cs typeface="Zar" panose="00000400000000000000" pitchFamily="2" charset="-78"/>
              </a:rPr>
              <a:t>،</a:t>
            </a:r>
          </a:p>
          <a:p>
            <a:pPr algn="ctr" rtl="1"/>
            <a:r>
              <a:rPr lang="fa-IR" sz="2400" dirty="0" smtClean="0">
                <a:solidFill>
                  <a:schemeClr val="accent6">
                    <a:lumMod val="75000"/>
                  </a:schemeClr>
                </a:solidFill>
                <a:cs typeface="Zar" panose="00000400000000000000" pitchFamily="2" charset="-78"/>
              </a:rPr>
              <a:t>با گناهي ديگر بزرگتر از گناه برادرش( كه همان عيبجويي است) خدا را نافرماني كرده است.</a:t>
            </a:r>
            <a:endParaRPr lang="en-US" sz="2400" dirty="0">
              <a:solidFill>
                <a:schemeClr val="accent6">
                  <a:lumMod val="75000"/>
                </a:schemeClr>
              </a:solidFill>
              <a:cs typeface="Zar" panose="00000400000000000000" pitchFamily="2" charset="-78"/>
            </a:endParaRPr>
          </a:p>
        </p:txBody>
      </p:sp>
    </p:spTree>
    <p:extLst>
      <p:ext uri="{BB962C8B-B14F-4D97-AF65-F5344CB8AC3E}">
        <p14:creationId xmlns:p14="http://schemas.microsoft.com/office/powerpoint/2010/main" val="2439864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90800" y="685799"/>
            <a:ext cx="6442023"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B050"/>
                </a:solidFill>
                <a:latin typeface="Zar" panose="00000400000000000000" pitchFamily="2" charset="-78"/>
                <a:cs typeface="Zar" pitchFamily="2" charset="-78"/>
              </a:rPr>
              <a:t>ج-</a:t>
            </a:r>
            <a:r>
              <a:rPr lang="fa-IR" sz="3200" b="1" dirty="0" smtClean="0">
                <a:solidFill>
                  <a:schemeClr val="tx2">
                    <a:lumMod val="50000"/>
                  </a:schemeClr>
                </a:solidFill>
                <a:latin typeface="Zar" panose="00000400000000000000" pitchFamily="2" charset="-78"/>
                <a:cs typeface="Zar" pitchFamily="2" charset="-78"/>
              </a:rPr>
              <a:t> پرهيز از غيبت و بدگويي- خطبه140</a:t>
            </a:r>
            <a:endParaRPr lang="fa-IR" sz="32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381000" y="1385090"/>
            <a:ext cx="8632332" cy="158671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400" dirty="0">
                <a:solidFill>
                  <a:srgbClr val="FF0000"/>
                </a:solidFill>
                <a:cs typeface="Zar" panose="00000400000000000000" pitchFamily="2" charset="-78"/>
              </a:rPr>
              <a:t>تقسيم مردم به</a:t>
            </a:r>
            <a:r>
              <a:rPr lang="fa-IR" sz="2400" dirty="0">
                <a:solidFill>
                  <a:srgbClr val="FF0000"/>
                </a:solidFill>
                <a:latin typeface="Zar" panose="00000400000000000000" pitchFamily="2" charset="-78"/>
                <a:cs typeface="Zar" pitchFamily="2" charset="-78"/>
              </a:rPr>
              <a:t> پنج گروه...</a:t>
            </a:r>
            <a:endParaRPr lang="en-US" sz="2400" dirty="0">
              <a:solidFill>
                <a:srgbClr val="FF0000"/>
              </a:solidFill>
              <a:latin typeface="Zar" panose="00000400000000000000" pitchFamily="2" charset="-78"/>
              <a:cs typeface="Zar" pitchFamily="2" charset="-78"/>
            </a:endParaRPr>
          </a:p>
          <a:p>
            <a:pPr algn="r" rtl="1"/>
            <a:r>
              <a:rPr lang="fa-IR" sz="2400" b="1" dirty="0">
                <a:solidFill>
                  <a:srgbClr val="00B050"/>
                </a:solidFill>
                <a:latin typeface="Zar" panose="00000400000000000000" pitchFamily="2" charset="-78"/>
                <a:cs typeface="Zar" pitchFamily="2" charset="-78"/>
              </a:rPr>
              <a:t>گروه </a:t>
            </a:r>
            <a:r>
              <a:rPr lang="fa-IR" sz="2400" b="1" dirty="0" smtClean="0">
                <a:solidFill>
                  <a:srgbClr val="00B050"/>
                </a:solidFill>
                <a:latin typeface="Zar" panose="00000400000000000000" pitchFamily="2" charset="-78"/>
                <a:cs typeface="Zar" pitchFamily="2" charset="-78"/>
              </a:rPr>
              <a:t>پنجم: </a:t>
            </a:r>
            <a:r>
              <a:rPr lang="fa-IR" sz="2400" dirty="0">
                <a:solidFill>
                  <a:srgbClr val="FF0000"/>
                </a:solidFill>
                <a:latin typeface="Zar" panose="00000400000000000000" pitchFamily="2" charset="-78"/>
                <a:cs typeface="Zar" pitchFamily="2" charset="-78"/>
              </a:rPr>
              <a:t>كساني </a:t>
            </a:r>
            <a:r>
              <a:rPr lang="fa-IR" sz="2400" dirty="0" smtClean="0">
                <a:solidFill>
                  <a:srgbClr val="FF0000"/>
                </a:solidFill>
                <a:latin typeface="Zar" panose="00000400000000000000" pitchFamily="2" charset="-78"/>
                <a:cs typeface="Zar" pitchFamily="2" charset="-78"/>
              </a:rPr>
              <a:t>كه شايد گناه كبيره اي همچون كساني كه مورد غيبت آنها قرار مي گيرند مرتكب نشده باشند، تنها گناهان كوچكتري از آنها صادر شده، ولي آن گناه را كوچك مي شمرند:</a:t>
            </a:r>
            <a:endParaRPr lang="en-US" sz="2400" dirty="0">
              <a:solidFill>
                <a:srgbClr val="FF0000"/>
              </a:solidFill>
              <a:cs typeface="Zar" panose="00000400000000000000" pitchFamily="2" charset="-78"/>
            </a:endParaRPr>
          </a:p>
        </p:txBody>
      </p:sp>
      <p:sp>
        <p:nvSpPr>
          <p:cNvPr id="9" name="Rounded Rectangle 8"/>
          <p:cNvSpPr/>
          <p:nvPr/>
        </p:nvSpPr>
        <p:spPr>
          <a:xfrm>
            <a:off x="419541" y="3049112"/>
            <a:ext cx="8632332" cy="3413275"/>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4000" b="1" dirty="0">
                <a:solidFill>
                  <a:schemeClr val="bg1"/>
                </a:solidFill>
                <a:cs typeface="Zar" panose="00000400000000000000" pitchFamily="2" charset="-78"/>
              </a:rPr>
              <a:t>وَ ايْمُ اللَّهِ لَئِنْ لَمْ يَكُنْ عَصَاهُ فِي الْكَبِيرِ </a:t>
            </a:r>
            <a:endParaRPr lang="fa-IR" sz="4000" b="1" dirty="0" smtClean="0">
              <a:solidFill>
                <a:schemeClr val="bg1"/>
              </a:solidFill>
              <a:cs typeface="Zar" panose="00000400000000000000" pitchFamily="2" charset="-78"/>
            </a:endParaRPr>
          </a:p>
          <a:p>
            <a:pPr algn="ctr" rtl="1"/>
            <a:r>
              <a:rPr lang="fa-IR" sz="2400" dirty="0" smtClean="0">
                <a:solidFill>
                  <a:schemeClr val="accent6">
                    <a:lumMod val="75000"/>
                  </a:schemeClr>
                </a:solidFill>
                <a:cs typeface="Zar" panose="00000400000000000000" pitchFamily="2" charset="-78"/>
              </a:rPr>
              <a:t>به خدا سوگند حتي اگر خدا را در گناهان كبيره عصيان نكرده،</a:t>
            </a:r>
          </a:p>
          <a:p>
            <a:pPr algn="ctr" rtl="1"/>
            <a:r>
              <a:rPr lang="fa-IR" sz="4000" b="1" dirty="0" smtClean="0">
                <a:solidFill>
                  <a:schemeClr val="bg1"/>
                </a:solidFill>
                <a:cs typeface="Zar" panose="00000400000000000000" pitchFamily="2" charset="-78"/>
              </a:rPr>
              <a:t>وَ </a:t>
            </a:r>
            <a:r>
              <a:rPr lang="fa-IR" sz="4000" b="1" dirty="0">
                <a:solidFill>
                  <a:schemeClr val="bg1"/>
                </a:solidFill>
                <a:cs typeface="Zar" panose="00000400000000000000" pitchFamily="2" charset="-78"/>
              </a:rPr>
              <a:t>عَصَاهُ فِي الصَّغِيرِ </a:t>
            </a:r>
            <a:endParaRPr lang="fa-IR" sz="4000" b="1" dirty="0" smtClean="0">
              <a:solidFill>
                <a:schemeClr val="bg1"/>
              </a:solidFill>
              <a:cs typeface="Zar" panose="00000400000000000000" pitchFamily="2" charset="-78"/>
            </a:endParaRPr>
          </a:p>
          <a:p>
            <a:pPr algn="ctr" rtl="1"/>
            <a:r>
              <a:rPr lang="fa-IR" sz="2400" dirty="0">
                <a:solidFill>
                  <a:schemeClr val="accent6">
                    <a:lumMod val="75000"/>
                  </a:schemeClr>
                </a:solidFill>
                <a:cs typeface="Zar" panose="00000400000000000000" pitchFamily="2" charset="-78"/>
              </a:rPr>
              <a:t>و تنها صغيره اي انجام داده،</a:t>
            </a:r>
          </a:p>
          <a:p>
            <a:pPr algn="ctr" rtl="1"/>
            <a:r>
              <a:rPr lang="fa-IR" sz="4000" b="1" dirty="0" smtClean="0">
                <a:solidFill>
                  <a:schemeClr val="bg1"/>
                </a:solidFill>
                <a:cs typeface="Zar" panose="00000400000000000000" pitchFamily="2" charset="-78"/>
              </a:rPr>
              <a:t>لَجَرَاءَتُهُ </a:t>
            </a:r>
            <a:r>
              <a:rPr lang="fa-IR" sz="4000" b="1" dirty="0">
                <a:solidFill>
                  <a:schemeClr val="bg1"/>
                </a:solidFill>
                <a:cs typeface="Zar" panose="00000400000000000000" pitchFamily="2" charset="-78"/>
              </a:rPr>
              <a:t>عَلَى عَيْبِ النَّاسِ أَكْبَرُ</a:t>
            </a:r>
            <a:r>
              <a:rPr lang="fa-IR" sz="4000" b="1" dirty="0" smtClean="0">
                <a:solidFill>
                  <a:schemeClr val="bg1"/>
                </a:solidFill>
                <a:cs typeface="Zar" panose="00000400000000000000" pitchFamily="2" charset="-78"/>
              </a:rPr>
              <a:t>.</a:t>
            </a:r>
          </a:p>
          <a:p>
            <a:pPr algn="ctr" rtl="1"/>
            <a:r>
              <a:rPr lang="fa-IR" sz="2400" dirty="0">
                <a:solidFill>
                  <a:schemeClr val="accent6">
                    <a:lumMod val="75000"/>
                  </a:schemeClr>
                </a:solidFill>
                <a:cs typeface="Zar" panose="00000400000000000000" pitchFamily="2" charset="-78"/>
              </a:rPr>
              <a:t>همين جرأتش بر </a:t>
            </a:r>
            <a:r>
              <a:rPr lang="fa-IR" sz="2400" dirty="0" smtClean="0">
                <a:solidFill>
                  <a:schemeClr val="accent6">
                    <a:lumMod val="75000"/>
                  </a:schemeClr>
                </a:solidFill>
                <a:cs typeface="Zar" panose="00000400000000000000" pitchFamily="2" charset="-78"/>
              </a:rPr>
              <a:t>عيب جويي </a:t>
            </a:r>
            <a:r>
              <a:rPr lang="fa-IR" sz="2400" dirty="0">
                <a:solidFill>
                  <a:schemeClr val="accent6">
                    <a:lumMod val="75000"/>
                  </a:schemeClr>
                </a:solidFill>
                <a:cs typeface="Zar" panose="00000400000000000000" pitchFamily="2" charset="-78"/>
              </a:rPr>
              <a:t>مردم گناه بزرگتري است.</a:t>
            </a:r>
            <a:endParaRPr lang="en-US" sz="2400" dirty="0">
              <a:solidFill>
                <a:schemeClr val="accent6">
                  <a:lumMod val="75000"/>
                </a:schemeClr>
              </a:solidFill>
              <a:cs typeface="Zar" panose="00000400000000000000" pitchFamily="2" charset="-78"/>
            </a:endParaRPr>
          </a:p>
        </p:txBody>
      </p:sp>
    </p:spTree>
    <p:extLst>
      <p:ext uri="{BB962C8B-B14F-4D97-AF65-F5344CB8AC3E}">
        <p14:creationId xmlns:p14="http://schemas.microsoft.com/office/powerpoint/2010/main" val="3561632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90800" y="685799"/>
            <a:ext cx="6442023"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B050"/>
                </a:solidFill>
                <a:latin typeface="Zar" panose="00000400000000000000" pitchFamily="2" charset="-78"/>
                <a:cs typeface="Zar" pitchFamily="2" charset="-78"/>
              </a:rPr>
              <a:t>ج- </a:t>
            </a:r>
            <a:r>
              <a:rPr lang="fa-IR" sz="3200" b="1" dirty="0" smtClean="0">
                <a:solidFill>
                  <a:schemeClr val="tx2">
                    <a:lumMod val="50000"/>
                  </a:schemeClr>
                </a:solidFill>
                <a:latin typeface="Zar" panose="00000400000000000000" pitchFamily="2" charset="-78"/>
                <a:cs typeface="Zar" pitchFamily="2" charset="-78"/>
              </a:rPr>
              <a:t>پرهيز از غيبت و بدگويي- خطبه140</a:t>
            </a:r>
            <a:endParaRPr lang="fa-IR" sz="32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2590800" y="1385090"/>
            <a:ext cx="6422532" cy="94902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smtClean="0">
                <a:solidFill>
                  <a:srgbClr val="00B050"/>
                </a:solidFill>
                <a:cs typeface="Zar" panose="00000400000000000000" pitchFamily="2" charset="-78"/>
              </a:rPr>
              <a:t>بخش دوم</a:t>
            </a:r>
            <a:r>
              <a:rPr lang="fa-IR" sz="2800" dirty="0" smtClean="0">
                <a:solidFill>
                  <a:srgbClr val="FF0000"/>
                </a:solidFill>
                <a:cs typeface="Zar" panose="00000400000000000000" pitchFamily="2" charset="-78"/>
              </a:rPr>
              <a:t>: عيب جويي ناسپاسي بزرگي است: </a:t>
            </a:r>
          </a:p>
          <a:p>
            <a:pPr algn="r" rtl="1"/>
            <a:r>
              <a:rPr lang="fa-IR" sz="2800" dirty="0" smtClean="0">
                <a:solidFill>
                  <a:srgbClr val="00B050"/>
                </a:solidFill>
                <a:cs typeface="Zar" panose="00000400000000000000" pitchFamily="2" charset="-78"/>
              </a:rPr>
              <a:t>الف) </a:t>
            </a:r>
            <a:r>
              <a:rPr lang="fa-IR" sz="2800" dirty="0" smtClean="0">
                <a:solidFill>
                  <a:srgbClr val="FF0000"/>
                </a:solidFill>
                <a:cs typeface="Zar" panose="00000400000000000000" pitchFamily="2" charset="-78"/>
              </a:rPr>
              <a:t>در عيب جويي عجله نكنيد!</a:t>
            </a:r>
            <a:endParaRPr lang="en-US" sz="2800" dirty="0">
              <a:solidFill>
                <a:srgbClr val="FF0000"/>
              </a:solidFill>
              <a:cs typeface="Zar" panose="00000400000000000000" pitchFamily="2" charset="-78"/>
            </a:endParaRPr>
          </a:p>
        </p:txBody>
      </p:sp>
      <p:sp>
        <p:nvSpPr>
          <p:cNvPr id="9" name="Rounded Rectangle 8"/>
          <p:cNvSpPr/>
          <p:nvPr/>
        </p:nvSpPr>
        <p:spPr>
          <a:xfrm>
            <a:off x="419541" y="2411422"/>
            <a:ext cx="8632332" cy="4050965"/>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200" b="1" dirty="0">
                <a:solidFill>
                  <a:schemeClr val="bg1"/>
                </a:solidFill>
                <a:cs typeface="Zar" panose="00000400000000000000" pitchFamily="2" charset="-78"/>
              </a:rPr>
              <a:t>يَا عَبْدَ اللَّهِ </a:t>
            </a:r>
            <a:r>
              <a:rPr lang="fa-IR" sz="3200" b="1" dirty="0" smtClean="0">
                <a:solidFill>
                  <a:schemeClr val="bg1"/>
                </a:solidFill>
                <a:cs typeface="Zar" panose="00000400000000000000" pitchFamily="2" charset="-78"/>
              </a:rPr>
              <a:t>  </a:t>
            </a:r>
            <a:r>
              <a:rPr lang="fa-IR" sz="2000" dirty="0" smtClean="0">
                <a:solidFill>
                  <a:schemeClr val="accent6">
                    <a:lumMod val="75000"/>
                  </a:schemeClr>
                </a:solidFill>
                <a:cs typeface="Zar" panose="00000400000000000000" pitchFamily="2" charset="-78"/>
              </a:rPr>
              <a:t>اي بنده خدا !</a:t>
            </a:r>
          </a:p>
          <a:p>
            <a:pPr algn="ctr" rtl="1"/>
            <a:r>
              <a:rPr lang="fa-IR" sz="3200" b="1" dirty="0" smtClean="0">
                <a:solidFill>
                  <a:schemeClr val="bg1"/>
                </a:solidFill>
                <a:cs typeface="Zar" panose="00000400000000000000" pitchFamily="2" charset="-78"/>
              </a:rPr>
              <a:t>لَا </a:t>
            </a:r>
            <a:r>
              <a:rPr lang="fa-IR" sz="3200" b="1" dirty="0">
                <a:solidFill>
                  <a:schemeClr val="bg1"/>
                </a:solidFill>
                <a:cs typeface="Zar" panose="00000400000000000000" pitchFamily="2" charset="-78"/>
              </a:rPr>
              <a:t>تَعْجَلْ فِي عَيْبِ أَحَدٍ </a:t>
            </a:r>
            <a:r>
              <a:rPr lang="fa-IR" sz="3200" b="1" dirty="0" smtClean="0">
                <a:solidFill>
                  <a:schemeClr val="bg1"/>
                </a:solidFill>
                <a:cs typeface="Zar" panose="00000400000000000000" pitchFamily="2" charset="-78"/>
              </a:rPr>
              <a:t>بِذَنْبِهِ</a:t>
            </a:r>
          </a:p>
          <a:p>
            <a:pPr algn="ctr" rtl="1"/>
            <a:r>
              <a:rPr lang="fa-IR" sz="2000" dirty="0" smtClean="0">
                <a:solidFill>
                  <a:schemeClr val="accent6">
                    <a:lumMod val="75000"/>
                  </a:schemeClr>
                </a:solidFill>
                <a:cs typeface="Zar" panose="00000400000000000000" pitchFamily="2" charset="-78"/>
              </a:rPr>
              <a:t>در عيب جويي هيچ كس نسبت به گناهي كه انجام داده است شتاب مكن،</a:t>
            </a:r>
          </a:p>
          <a:p>
            <a:pPr algn="ctr" rtl="1"/>
            <a:r>
              <a:rPr lang="fa-IR" sz="3200" b="1" dirty="0" smtClean="0">
                <a:solidFill>
                  <a:schemeClr val="bg1"/>
                </a:solidFill>
                <a:cs typeface="Zar" panose="00000400000000000000" pitchFamily="2" charset="-78"/>
              </a:rPr>
              <a:t>فَلَعَلَّهُ </a:t>
            </a:r>
            <a:r>
              <a:rPr lang="fa-IR" sz="3200" b="1" dirty="0">
                <a:solidFill>
                  <a:schemeClr val="bg1"/>
                </a:solidFill>
                <a:cs typeface="Zar" panose="00000400000000000000" pitchFamily="2" charset="-78"/>
              </a:rPr>
              <a:t>مَغْفُورٌ </a:t>
            </a:r>
            <a:r>
              <a:rPr lang="fa-IR" sz="3200" b="1" dirty="0" smtClean="0">
                <a:solidFill>
                  <a:schemeClr val="bg1"/>
                </a:solidFill>
                <a:cs typeface="Zar" panose="00000400000000000000" pitchFamily="2" charset="-78"/>
              </a:rPr>
              <a:t>لَهُ </a:t>
            </a:r>
          </a:p>
          <a:p>
            <a:pPr algn="ctr" rtl="1"/>
            <a:r>
              <a:rPr lang="fa-IR" sz="3200" b="1" dirty="0" smtClean="0">
                <a:solidFill>
                  <a:schemeClr val="bg1"/>
                </a:solidFill>
                <a:cs typeface="Zar" panose="00000400000000000000" pitchFamily="2" charset="-78"/>
              </a:rPr>
              <a:t> </a:t>
            </a:r>
            <a:r>
              <a:rPr lang="fa-IR" sz="2000" dirty="0" smtClean="0">
                <a:solidFill>
                  <a:schemeClr val="accent6">
                    <a:lumMod val="75000"/>
                  </a:schemeClr>
                </a:solidFill>
                <a:cs typeface="Zar" panose="00000400000000000000" pitchFamily="2" charset="-78"/>
              </a:rPr>
              <a:t>شايد او آمرزيده شده باشد.</a:t>
            </a:r>
          </a:p>
          <a:p>
            <a:pPr algn="ctr" rtl="1"/>
            <a:r>
              <a:rPr lang="fa-IR" sz="3200" b="1" dirty="0" smtClean="0">
                <a:solidFill>
                  <a:schemeClr val="bg1"/>
                </a:solidFill>
                <a:cs typeface="Zar" panose="00000400000000000000" pitchFamily="2" charset="-78"/>
              </a:rPr>
              <a:t>وَ </a:t>
            </a:r>
            <a:r>
              <a:rPr lang="fa-IR" sz="3200" b="1" dirty="0">
                <a:solidFill>
                  <a:schemeClr val="bg1"/>
                </a:solidFill>
                <a:cs typeface="Zar" panose="00000400000000000000" pitchFamily="2" charset="-78"/>
              </a:rPr>
              <a:t>لَا تَأْمَنْ عَلَى نَفْسِكَ صَغِيرَ مَعْصِيَةٍ </a:t>
            </a:r>
            <a:endParaRPr lang="fa-IR" sz="3200" b="1" dirty="0" smtClean="0">
              <a:solidFill>
                <a:schemeClr val="bg1"/>
              </a:solidFill>
              <a:cs typeface="Zar" panose="00000400000000000000" pitchFamily="2" charset="-78"/>
            </a:endParaRPr>
          </a:p>
          <a:p>
            <a:pPr algn="ctr" rtl="1"/>
            <a:r>
              <a:rPr lang="fa-IR" sz="2000" dirty="0" smtClean="0">
                <a:solidFill>
                  <a:schemeClr val="accent6">
                    <a:lumMod val="75000"/>
                  </a:schemeClr>
                </a:solidFill>
                <a:cs typeface="Zar" panose="00000400000000000000" pitchFamily="2" charset="-78"/>
              </a:rPr>
              <a:t>و برگناه كوچكي كه خود انجام داده اي ايمن مباش،</a:t>
            </a:r>
          </a:p>
          <a:p>
            <a:pPr algn="ctr" rtl="1"/>
            <a:r>
              <a:rPr lang="fa-IR" sz="3200" b="1" dirty="0" smtClean="0">
                <a:solidFill>
                  <a:schemeClr val="bg1"/>
                </a:solidFill>
                <a:cs typeface="Zar" panose="00000400000000000000" pitchFamily="2" charset="-78"/>
              </a:rPr>
              <a:t>فَلَعَلَّكَ </a:t>
            </a:r>
            <a:r>
              <a:rPr lang="fa-IR" sz="3200" b="1" dirty="0">
                <a:solidFill>
                  <a:schemeClr val="bg1"/>
                </a:solidFill>
                <a:cs typeface="Zar" panose="00000400000000000000" pitchFamily="2" charset="-78"/>
              </a:rPr>
              <a:t>مُعَذَّبٌ </a:t>
            </a:r>
            <a:r>
              <a:rPr lang="fa-IR" sz="3200" b="1" dirty="0" smtClean="0">
                <a:solidFill>
                  <a:schemeClr val="bg1"/>
                </a:solidFill>
                <a:cs typeface="Zar" panose="00000400000000000000" pitchFamily="2" charset="-78"/>
              </a:rPr>
              <a:t>عَلَيْهِ </a:t>
            </a:r>
          </a:p>
          <a:p>
            <a:pPr algn="ctr" rtl="1"/>
            <a:r>
              <a:rPr lang="fa-IR" sz="3200" b="1" dirty="0" smtClean="0">
                <a:solidFill>
                  <a:schemeClr val="bg1"/>
                </a:solidFill>
                <a:cs typeface="Zar" panose="00000400000000000000" pitchFamily="2" charset="-78"/>
              </a:rPr>
              <a:t> </a:t>
            </a:r>
            <a:r>
              <a:rPr lang="fa-IR" sz="2000" dirty="0" smtClean="0">
                <a:solidFill>
                  <a:schemeClr val="accent6">
                    <a:lumMod val="75000"/>
                  </a:schemeClr>
                </a:solidFill>
                <a:cs typeface="Zar" panose="00000400000000000000" pitchFamily="2" charset="-78"/>
              </a:rPr>
              <a:t>شايد به خاطر آن مجازات شوي،</a:t>
            </a:r>
            <a:endParaRPr lang="en-US" sz="2000" dirty="0">
              <a:solidFill>
                <a:schemeClr val="accent6">
                  <a:lumMod val="75000"/>
                </a:schemeClr>
              </a:solidFill>
              <a:cs typeface="Zar" panose="00000400000000000000" pitchFamily="2" charset="-78"/>
            </a:endParaRPr>
          </a:p>
        </p:txBody>
      </p:sp>
    </p:spTree>
    <p:extLst>
      <p:ext uri="{BB962C8B-B14F-4D97-AF65-F5344CB8AC3E}">
        <p14:creationId xmlns:p14="http://schemas.microsoft.com/office/powerpoint/2010/main" val="3712333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90800" y="685799"/>
            <a:ext cx="6442023"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B050"/>
                </a:solidFill>
                <a:latin typeface="Zar" panose="00000400000000000000" pitchFamily="2" charset="-78"/>
                <a:cs typeface="Zar" pitchFamily="2" charset="-78"/>
              </a:rPr>
              <a:t>ج-</a:t>
            </a:r>
            <a:r>
              <a:rPr lang="fa-IR" sz="3200" b="1" dirty="0" smtClean="0">
                <a:solidFill>
                  <a:schemeClr val="tx2">
                    <a:lumMod val="50000"/>
                  </a:schemeClr>
                </a:solidFill>
                <a:latin typeface="Zar" panose="00000400000000000000" pitchFamily="2" charset="-78"/>
                <a:cs typeface="Zar" pitchFamily="2" charset="-78"/>
              </a:rPr>
              <a:t> پرهيز از غيبت و بدگويي- خطبه140</a:t>
            </a:r>
            <a:endParaRPr lang="fa-IR" sz="32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2590800" y="1385090"/>
            <a:ext cx="6422532" cy="94902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smtClean="0">
                <a:solidFill>
                  <a:srgbClr val="00B050"/>
                </a:solidFill>
                <a:cs typeface="Zar" panose="00000400000000000000" pitchFamily="2" charset="-78"/>
              </a:rPr>
              <a:t>بخش دوم: </a:t>
            </a:r>
            <a:r>
              <a:rPr lang="fa-IR" sz="2800" dirty="0" smtClean="0">
                <a:solidFill>
                  <a:srgbClr val="FF0000"/>
                </a:solidFill>
                <a:cs typeface="Zar" panose="00000400000000000000" pitchFamily="2" charset="-78"/>
              </a:rPr>
              <a:t>عيب جويي ناسپاسي بزرگي است: </a:t>
            </a:r>
          </a:p>
          <a:p>
            <a:pPr algn="r" rtl="1"/>
            <a:r>
              <a:rPr lang="fa-IR" sz="2800" dirty="0">
                <a:solidFill>
                  <a:srgbClr val="00B050"/>
                </a:solidFill>
                <a:cs typeface="Zar" panose="00000400000000000000" pitchFamily="2" charset="-78"/>
              </a:rPr>
              <a:t>ب</a:t>
            </a:r>
            <a:r>
              <a:rPr lang="fa-IR" sz="2800" dirty="0" smtClean="0">
                <a:solidFill>
                  <a:srgbClr val="00B050"/>
                </a:solidFill>
                <a:cs typeface="Zar" panose="00000400000000000000" pitchFamily="2" charset="-78"/>
              </a:rPr>
              <a:t>) </a:t>
            </a:r>
            <a:r>
              <a:rPr lang="fa-IR" sz="2800" dirty="0" smtClean="0">
                <a:solidFill>
                  <a:srgbClr val="FF0000"/>
                </a:solidFill>
                <a:cs typeface="Zar" panose="00000400000000000000" pitchFamily="2" charset="-78"/>
              </a:rPr>
              <a:t>بي عيب تنها خداست.</a:t>
            </a:r>
            <a:endParaRPr lang="en-US" sz="2800" dirty="0">
              <a:solidFill>
                <a:srgbClr val="FF0000"/>
              </a:solidFill>
              <a:cs typeface="Zar" panose="00000400000000000000" pitchFamily="2" charset="-78"/>
            </a:endParaRPr>
          </a:p>
        </p:txBody>
      </p:sp>
      <p:sp>
        <p:nvSpPr>
          <p:cNvPr id="9" name="Rounded Rectangle 8"/>
          <p:cNvSpPr/>
          <p:nvPr/>
        </p:nvSpPr>
        <p:spPr>
          <a:xfrm>
            <a:off x="419541" y="2411422"/>
            <a:ext cx="8632332" cy="4050965"/>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a:solidFill>
                  <a:schemeClr val="bg1"/>
                </a:solidFill>
                <a:cs typeface="Zar" panose="00000400000000000000" pitchFamily="2" charset="-78"/>
              </a:rPr>
              <a:t>فَلْيَكْفُفْ مَنْ عَلِمَ مِنْكُمْ عَيْبَ </a:t>
            </a:r>
            <a:r>
              <a:rPr lang="fa-IR" sz="3600" b="1" dirty="0" smtClean="0">
                <a:solidFill>
                  <a:schemeClr val="bg1"/>
                </a:solidFill>
                <a:cs typeface="Zar" panose="00000400000000000000" pitchFamily="2" charset="-78"/>
              </a:rPr>
              <a:t>غَيْرِهِ</a:t>
            </a:r>
          </a:p>
          <a:p>
            <a:pPr algn="ctr" rtl="1"/>
            <a:r>
              <a:rPr lang="fa-IR" sz="2400" dirty="0" smtClean="0">
                <a:solidFill>
                  <a:schemeClr val="accent6">
                    <a:lumMod val="75000"/>
                  </a:schemeClr>
                </a:solidFill>
                <a:cs typeface="Zar" panose="00000400000000000000" pitchFamily="2" charset="-78"/>
              </a:rPr>
              <a:t>بنا بر اين، هر كدام از شما از عيب ديگري آگاه شود، از عيب جويي او خودداري كند،</a:t>
            </a:r>
          </a:p>
          <a:p>
            <a:pPr algn="ctr" rtl="1"/>
            <a:r>
              <a:rPr lang="fa-IR" sz="3600" b="1" dirty="0" smtClean="0">
                <a:solidFill>
                  <a:schemeClr val="bg1"/>
                </a:solidFill>
                <a:cs typeface="Zar" panose="00000400000000000000" pitchFamily="2" charset="-78"/>
              </a:rPr>
              <a:t>لِمَا </a:t>
            </a:r>
            <a:r>
              <a:rPr lang="fa-IR" sz="3600" b="1" dirty="0">
                <a:solidFill>
                  <a:schemeClr val="bg1"/>
                </a:solidFill>
                <a:cs typeface="Zar" panose="00000400000000000000" pitchFamily="2" charset="-78"/>
              </a:rPr>
              <a:t>يَعْلَمُ مِنْ عَيْبِ </a:t>
            </a:r>
            <a:r>
              <a:rPr lang="fa-IR" sz="3600" b="1" dirty="0" smtClean="0">
                <a:solidFill>
                  <a:schemeClr val="bg1"/>
                </a:solidFill>
                <a:cs typeface="Zar" panose="00000400000000000000" pitchFamily="2" charset="-78"/>
              </a:rPr>
              <a:t>نَفْسِهِ</a:t>
            </a:r>
          </a:p>
          <a:p>
            <a:pPr algn="ctr" rtl="1"/>
            <a:r>
              <a:rPr lang="fa-IR" sz="2400" dirty="0" smtClean="0">
                <a:solidFill>
                  <a:schemeClr val="accent6">
                    <a:lumMod val="75000"/>
                  </a:schemeClr>
                </a:solidFill>
                <a:cs typeface="Zar" panose="00000400000000000000" pitchFamily="2" charset="-78"/>
              </a:rPr>
              <a:t>به سبب آنچه از عيب خود مي داند،</a:t>
            </a:r>
          </a:p>
          <a:p>
            <a:pPr algn="ctr" rtl="1"/>
            <a:r>
              <a:rPr lang="fa-IR" sz="3600" b="1" dirty="0" smtClean="0">
                <a:solidFill>
                  <a:schemeClr val="bg1"/>
                </a:solidFill>
                <a:cs typeface="Zar" panose="00000400000000000000" pitchFamily="2" charset="-78"/>
              </a:rPr>
              <a:t> </a:t>
            </a:r>
            <a:r>
              <a:rPr lang="fa-IR" sz="3600" b="1" dirty="0">
                <a:solidFill>
                  <a:schemeClr val="bg1"/>
                </a:solidFill>
                <a:cs typeface="Zar" panose="00000400000000000000" pitchFamily="2" charset="-78"/>
              </a:rPr>
              <a:t>وَ لْيَكُنِ الشُّكْرُ شَاغِلًا لَهُ عَلَى مُعَافَاتِهِ </a:t>
            </a:r>
            <a:endParaRPr lang="fa-IR" sz="3600" b="1" dirty="0" smtClean="0">
              <a:solidFill>
                <a:schemeClr val="bg1"/>
              </a:solidFill>
              <a:cs typeface="Zar" panose="00000400000000000000" pitchFamily="2" charset="-78"/>
            </a:endParaRPr>
          </a:p>
          <a:p>
            <a:pPr algn="ctr" rtl="1"/>
            <a:r>
              <a:rPr lang="fa-IR" sz="2400" dirty="0" smtClean="0">
                <a:solidFill>
                  <a:schemeClr val="accent6">
                    <a:lumMod val="75000"/>
                  </a:schemeClr>
                </a:solidFill>
                <a:cs typeface="Zar" panose="00000400000000000000" pitchFamily="2" charset="-78"/>
              </a:rPr>
              <a:t>و اگر كسي از عيب و گناهي پاك است، بايد شكر و سپاس بر اين نعمت، او را</a:t>
            </a:r>
          </a:p>
          <a:p>
            <a:pPr algn="ctr" rtl="1"/>
            <a:r>
              <a:rPr lang="fa-IR" sz="3600" b="1" dirty="0" smtClean="0">
                <a:solidFill>
                  <a:schemeClr val="bg1"/>
                </a:solidFill>
                <a:cs typeface="Zar" panose="00000400000000000000" pitchFamily="2" charset="-78"/>
              </a:rPr>
              <a:t>مِمَّا </a:t>
            </a:r>
            <a:r>
              <a:rPr lang="fa-IR" sz="3600" b="1" dirty="0">
                <a:solidFill>
                  <a:schemeClr val="bg1"/>
                </a:solidFill>
                <a:cs typeface="Zar" panose="00000400000000000000" pitchFamily="2" charset="-78"/>
              </a:rPr>
              <a:t>ابْتُلِيَ بِهِ غَيْرُهُ</a:t>
            </a:r>
            <a:r>
              <a:rPr lang="fa-IR" sz="3600" b="1" dirty="0" smtClean="0">
                <a:solidFill>
                  <a:schemeClr val="bg1"/>
                </a:solidFill>
                <a:cs typeface="Zar" panose="00000400000000000000" pitchFamily="2" charset="-78"/>
              </a:rPr>
              <a:t>.</a:t>
            </a:r>
          </a:p>
          <a:p>
            <a:pPr algn="ctr" rtl="1"/>
            <a:r>
              <a:rPr lang="fa-IR" sz="2400" dirty="0" smtClean="0">
                <a:solidFill>
                  <a:schemeClr val="accent6">
                    <a:lumMod val="75000"/>
                  </a:schemeClr>
                </a:solidFill>
                <a:cs typeface="Zar" panose="00000400000000000000" pitchFamily="2" charset="-78"/>
              </a:rPr>
              <a:t>از عيب جويي كسي كه به آن عيب و گناه مبتلا شده است، باز دارد.</a:t>
            </a:r>
            <a:endParaRPr lang="en-US" sz="2400" dirty="0">
              <a:solidFill>
                <a:schemeClr val="accent6">
                  <a:lumMod val="75000"/>
                </a:schemeClr>
              </a:solidFill>
              <a:cs typeface="Zar" panose="00000400000000000000" pitchFamily="2" charset="-78"/>
            </a:endParaRPr>
          </a:p>
        </p:txBody>
      </p:sp>
    </p:spTree>
    <p:extLst>
      <p:ext uri="{BB962C8B-B14F-4D97-AF65-F5344CB8AC3E}">
        <p14:creationId xmlns:p14="http://schemas.microsoft.com/office/powerpoint/2010/main" val="1004342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69356" y="1211893"/>
            <a:ext cx="7951316" cy="259080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5400" b="1" dirty="0">
                <a:solidFill>
                  <a:srgbClr val="00B050"/>
                </a:solidFill>
                <a:latin typeface="Zar" panose="00000400000000000000" pitchFamily="2" charset="-78"/>
                <a:cs typeface="Zar" pitchFamily="2" charset="-78"/>
              </a:rPr>
              <a:t>د</a:t>
            </a:r>
            <a:r>
              <a:rPr lang="fa-IR" sz="5400" b="1" dirty="0" smtClean="0">
                <a:solidFill>
                  <a:srgbClr val="00B050"/>
                </a:solidFill>
                <a:latin typeface="Zar" panose="00000400000000000000" pitchFamily="2" charset="-78"/>
                <a:cs typeface="Zar" pitchFamily="2" charset="-78"/>
              </a:rPr>
              <a:t>-</a:t>
            </a:r>
            <a:r>
              <a:rPr lang="fa-IR" sz="5400" b="1" dirty="0" smtClean="0">
                <a:solidFill>
                  <a:schemeClr val="tx2">
                    <a:lumMod val="50000"/>
                  </a:schemeClr>
                </a:solidFill>
                <a:latin typeface="Zar" panose="00000400000000000000" pitchFamily="2" charset="-78"/>
                <a:cs typeface="Zar" pitchFamily="2" charset="-78"/>
              </a:rPr>
              <a:t> پرهيز از شنيدن </a:t>
            </a:r>
            <a:r>
              <a:rPr lang="fa-IR" sz="5400" b="1" dirty="0" smtClean="0">
                <a:solidFill>
                  <a:schemeClr val="tx2">
                    <a:lumMod val="50000"/>
                  </a:schemeClr>
                </a:solidFill>
                <a:latin typeface="Zar" panose="00000400000000000000" pitchFamily="2" charset="-78"/>
                <a:cs typeface="Zar" pitchFamily="2" charset="-78"/>
              </a:rPr>
              <a:t>غيبت</a:t>
            </a:r>
          </a:p>
          <a:p>
            <a:pPr algn="ctr" rtl="1"/>
            <a:r>
              <a:rPr lang="fa-IR" sz="5400" dirty="0" smtClean="0">
                <a:solidFill>
                  <a:schemeClr val="tx2">
                    <a:lumMod val="50000"/>
                  </a:schemeClr>
                </a:solidFill>
                <a:latin typeface="Zar" panose="00000400000000000000" pitchFamily="2" charset="-78"/>
                <a:cs typeface="Zar" pitchFamily="2" charset="-78"/>
              </a:rPr>
              <a:t>(شنيدن </a:t>
            </a:r>
            <a:r>
              <a:rPr lang="fa-IR" sz="5400" dirty="0" smtClean="0">
                <a:solidFill>
                  <a:schemeClr val="tx2">
                    <a:lumMod val="50000"/>
                  </a:schemeClr>
                </a:solidFill>
                <a:latin typeface="Zar" panose="00000400000000000000" pitchFamily="2" charset="-78"/>
                <a:cs typeface="Zar" pitchFamily="2" charset="-78"/>
              </a:rPr>
              <a:t>كي بود مانند </a:t>
            </a:r>
            <a:r>
              <a:rPr lang="fa-IR" sz="5400" dirty="0" smtClean="0">
                <a:solidFill>
                  <a:schemeClr val="tx2">
                    <a:lumMod val="50000"/>
                  </a:schemeClr>
                </a:solidFill>
                <a:latin typeface="Zar" panose="00000400000000000000" pitchFamily="2" charset="-78"/>
                <a:cs typeface="Zar" pitchFamily="2" charset="-78"/>
              </a:rPr>
              <a:t>ديدن)</a:t>
            </a:r>
          </a:p>
          <a:p>
            <a:pPr algn="ctr" rtl="1"/>
            <a:r>
              <a:rPr lang="fa-IR" sz="5400" b="1" dirty="0" smtClean="0">
                <a:solidFill>
                  <a:schemeClr val="tx2">
                    <a:lumMod val="50000"/>
                  </a:schemeClr>
                </a:solidFill>
                <a:latin typeface="Zar" panose="00000400000000000000" pitchFamily="2" charset="-78"/>
                <a:cs typeface="Zar" pitchFamily="2" charset="-78"/>
              </a:rPr>
              <a:t>تدبر در خطبه141 نهج البلاغه</a:t>
            </a:r>
            <a:endParaRPr lang="fa-IR" sz="54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3927301"/>
            <a:ext cx="5490529" cy="2751942"/>
          </a:xfrm>
          <a:prstGeom prst="rect">
            <a:avLst/>
          </a:prstGeom>
        </p:spPr>
      </p:pic>
    </p:spTree>
    <p:extLst>
      <p:ext uri="{BB962C8B-B14F-4D97-AF65-F5344CB8AC3E}">
        <p14:creationId xmlns:p14="http://schemas.microsoft.com/office/powerpoint/2010/main" val="1545355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5818" y="685799"/>
            <a:ext cx="7727005"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500" b="1" dirty="0">
                <a:solidFill>
                  <a:srgbClr val="00B050"/>
                </a:solidFill>
                <a:latin typeface="Zar" panose="00000400000000000000" pitchFamily="2" charset="-78"/>
                <a:cs typeface="Zar" pitchFamily="2" charset="-78"/>
              </a:rPr>
              <a:t>د</a:t>
            </a:r>
            <a:r>
              <a:rPr lang="fa-IR" sz="2500" b="1" dirty="0" smtClean="0">
                <a:solidFill>
                  <a:srgbClr val="00B050"/>
                </a:solidFill>
                <a:latin typeface="Zar" panose="00000400000000000000" pitchFamily="2" charset="-78"/>
                <a:cs typeface="Zar" pitchFamily="2" charset="-78"/>
              </a:rPr>
              <a:t>-</a:t>
            </a:r>
            <a:r>
              <a:rPr lang="fa-IR" sz="2500" b="1" dirty="0" smtClean="0">
                <a:solidFill>
                  <a:schemeClr val="tx2">
                    <a:lumMod val="50000"/>
                  </a:schemeClr>
                </a:solidFill>
                <a:latin typeface="Zar" panose="00000400000000000000" pitchFamily="2" charset="-78"/>
                <a:cs typeface="Zar" pitchFamily="2" charset="-78"/>
              </a:rPr>
              <a:t> پرهيز از شنيدن غيبت (شنيدن كي بود مانند ديدن)- خطبه141</a:t>
            </a:r>
            <a:endParaRPr lang="fa-IR" sz="25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8" name="Rounded Rectangle 7"/>
          <p:cNvSpPr/>
          <p:nvPr/>
        </p:nvSpPr>
        <p:spPr>
          <a:xfrm>
            <a:off x="113675" y="2151397"/>
            <a:ext cx="8899657" cy="4020803"/>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dirty="0" smtClean="0">
                <a:solidFill>
                  <a:schemeClr val="bg1"/>
                </a:solidFill>
                <a:cs typeface="Zar" panose="00000400000000000000" pitchFamily="2" charset="-78"/>
              </a:rPr>
              <a:t>   </a:t>
            </a:r>
            <a:r>
              <a:rPr lang="fa-IR" sz="3200" b="1" dirty="0" smtClean="0">
                <a:solidFill>
                  <a:schemeClr val="bg1"/>
                </a:solidFill>
                <a:cs typeface="Zar" panose="00000400000000000000" pitchFamily="2" charset="-78"/>
              </a:rPr>
              <a:t>أَيُّهَا </a:t>
            </a:r>
            <a:r>
              <a:rPr lang="fa-IR" sz="3200" b="1" dirty="0">
                <a:solidFill>
                  <a:schemeClr val="bg1"/>
                </a:solidFill>
                <a:cs typeface="Zar" panose="00000400000000000000" pitchFamily="2" charset="-78"/>
              </a:rPr>
              <a:t>النَّاسُ مَنْ عَرَفَ مِنْ أَخِيهِ وَثِيقَةَ دِينٍ وَ سَدَادَ طَرِيقٍ، فَلَا يَسْمَعَنَّ فِيهِ أَقَاوِيلَ الرِّجَالِ؛ أَمَا إِنَّهُ قَدْ يَرْمِي الرَّامِي وَ تُخْطِئُ السِّهَامُ وَ يُحِيلُ الْكَلَامُ وَ بَاطِلُ ذَلِكَ يَبُورُ، وَ اللَّهُ سَمِيعٌ وَ شَهِيدٌ. أَمَا إِنَّهُ لَيْسَ بَيْنَ الْحَقِّ وَ الْبَاطِلِ إِلَّا أَرْبَعُ أَصَابِعَ.</a:t>
            </a:r>
            <a:br>
              <a:rPr lang="fa-IR" sz="3200" b="1" dirty="0">
                <a:solidFill>
                  <a:schemeClr val="bg1"/>
                </a:solidFill>
                <a:cs typeface="Zar" panose="00000400000000000000" pitchFamily="2" charset="-78"/>
              </a:rPr>
            </a:br>
            <a:r>
              <a:rPr lang="fa-IR" sz="3200" b="1" dirty="0">
                <a:solidFill>
                  <a:schemeClr val="bg1"/>
                </a:solidFill>
                <a:cs typeface="Zar" panose="00000400000000000000" pitchFamily="2" charset="-78"/>
              </a:rPr>
              <a:t>فسُئل (</a:t>
            </a:r>
            <a:r>
              <a:rPr lang="fa-IR" sz="3200" b="1" dirty="0" smtClean="0">
                <a:solidFill>
                  <a:schemeClr val="bg1"/>
                </a:solidFill>
                <a:cs typeface="Zar" panose="00000400000000000000" pitchFamily="2" charset="-78"/>
              </a:rPr>
              <a:t>عليه </a:t>
            </a:r>
            <a:r>
              <a:rPr lang="fa-IR" sz="3200" b="1" dirty="0">
                <a:solidFill>
                  <a:schemeClr val="bg1"/>
                </a:solidFill>
                <a:cs typeface="Zar" panose="00000400000000000000" pitchFamily="2" charset="-78"/>
              </a:rPr>
              <a:t>السلام) عن معنى قوله هذا، فجمع أصابِعَه و وضَعَها بَينَ أذُنِه و عَينِه ثم قال: الْبَاطِلُ أَنْ تَقُولَ سَمِعْتُ، وَ الْحَقُّ أَنْ تَقُولَ رَأَيْتُ.</a:t>
            </a:r>
            <a:endParaRPr lang="en-US" sz="3200" b="1" dirty="0" smtClean="0">
              <a:solidFill>
                <a:schemeClr val="bg1"/>
              </a:solidFill>
              <a:cs typeface="Zar" panose="00000400000000000000" pitchFamily="2" charset="-78"/>
            </a:endParaRPr>
          </a:p>
        </p:txBody>
      </p:sp>
      <p:sp>
        <p:nvSpPr>
          <p:cNvPr id="9" name="Rounded Rectangle 8"/>
          <p:cNvSpPr/>
          <p:nvPr/>
        </p:nvSpPr>
        <p:spPr>
          <a:xfrm>
            <a:off x="6175735" y="1436867"/>
            <a:ext cx="2837597" cy="58544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smtClean="0">
                <a:solidFill>
                  <a:srgbClr val="FF0000"/>
                </a:solidFill>
                <a:latin typeface="Zar" panose="00000400000000000000" pitchFamily="2" charset="-78"/>
                <a:cs typeface="Zar" pitchFamily="2" charset="-78"/>
              </a:rPr>
              <a:t>متن عربي خطبه 141</a:t>
            </a:r>
            <a:endParaRPr lang="fa-IR" sz="3200" dirty="0">
              <a:solidFill>
                <a:srgbClr val="FF0000"/>
              </a:solidFill>
              <a:latin typeface="Zar" panose="00000400000000000000" pitchFamily="2" charset="-78"/>
              <a:cs typeface="Zar" pitchFamily="2" charset="-78"/>
            </a:endParaRPr>
          </a:p>
        </p:txBody>
      </p:sp>
      <p:sp>
        <p:nvSpPr>
          <p:cNvPr id="11" name="Rounded Rectangle 10"/>
          <p:cNvSpPr/>
          <p:nvPr/>
        </p:nvSpPr>
        <p:spPr>
          <a:xfrm>
            <a:off x="2057400" y="6280151"/>
            <a:ext cx="3086100" cy="427346"/>
          </a:xfrm>
          <a:prstGeom prst="roundRect">
            <a:avLst/>
          </a:prstGeom>
          <a:solidFill>
            <a:schemeClr val="accent6">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effectLst>
                  <a:outerShdw blurRad="38100" dist="38100" dir="2700000" algn="tl">
                    <a:srgbClr val="000000">
                      <a:alpha val="43137"/>
                    </a:srgbClr>
                  </a:outerShdw>
                </a:effectLst>
                <a:latin typeface="Zar" pitchFamily="2" charset="-78"/>
                <a:cs typeface="Zar" pitchFamily="2" charset="-78"/>
              </a:rPr>
              <a:t>نهج البلاغه، خطبه141</a:t>
            </a:r>
            <a:endParaRPr lang="fa-IR" sz="2400" b="1" dirty="0">
              <a:effectLst>
                <a:outerShdw blurRad="38100" dist="38100" dir="2700000" algn="tl">
                  <a:srgbClr val="000000">
                    <a:alpha val="43137"/>
                  </a:srgbClr>
                </a:outerShdw>
              </a:effectLst>
              <a:latin typeface="Zar" pitchFamily="2" charset="-78"/>
              <a:cs typeface="Zar" pitchFamily="2" charset="-78"/>
            </a:endParaRPr>
          </a:p>
        </p:txBody>
      </p:sp>
    </p:spTree>
    <p:extLst>
      <p:ext uri="{BB962C8B-B14F-4D97-AF65-F5344CB8AC3E}">
        <p14:creationId xmlns:p14="http://schemas.microsoft.com/office/powerpoint/2010/main" val="989011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5818" y="685799"/>
            <a:ext cx="7727005"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500" b="1" dirty="0">
                <a:solidFill>
                  <a:srgbClr val="00B050"/>
                </a:solidFill>
                <a:latin typeface="Zar" panose="00000400000000000000" pitchFamily="2" charset="-78"/>
                <a:cs typeface="Zar" pitchFamily="2" charset="-78"/>
              </a:rPr>
              <a:t>د</a:t>
            </a:r>
            <a:r>
              <a:rPr lang="fa-IR" sz="2500" b="1" dirty="0" smtClean="0">
                <a:solidFill>
                  <a:srgbClr val="00B050"/>
                </a:solidFill>
                <a:latin typeface="Zar" panose="00000400000000000000" pitchFamily="2" charset="-78"/>
                <a:cs typeface="Zar" pitchFamily="2" charset="-78"/>
              </a:rPr>
              <a:t>-</a:t>
            </a:r>
            <a:r>
              <a:rPr lang="fa-IR" sz="2500" b="1" dirty="0" smtClean="0">
                <a:solidFill>
                  <a:schemeClr val="tx2">
                    <a:lumMod val="50000"/>
                  </a:schemeClr>
                </a:solidFill>
                <a:latin typeface="Zar" panose="00000400000000000000" pitchFamily="2" charset="-78"/>
                <a:cs typeface="Zar" pitchFamily="2" charset="-78"/>
              </a:rPr>
              <a:t> پرهيز از شنيدن غيبت (شنيدن كي بود مانند ديدن)- خطبه141</a:t>
            </a:r>
            <a:endParaRPr lang="fa-IR" sz="25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8" name="Rounded Rectangle 7"/>
          <p:cNvSpPr/>
          <p:nvPr/>
        </p:nvSpPr>
        <p:spPr>
          <a:xfrm>
            <a:off x="113675" y="2151397"/>
            <a:ext cx="8899657" cy="4020803"/>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a:solidFill>
                  <a:schemeClr val="bg1"/>
                </a:solidFill>
                <a:cs typeface="Zar" panose="00000400000000000000" pitchFamily="2" charset="-78"/>
              </a:rPr>
              <a:t>از سخنان آن حضرت است همچنين در باره نهى از غيبت:</a:t>
            </a:r>
            <a:br>
              <a:rPr lang="fa-IR" sz="2800" dirty="0">
                <a:solidFill>
                  <a:schemeClr val="bg1"/>
                </a:solidFill>
                <a:cs typeface="Zar" panose="00000400000000000000" pitchFamily="2" charset="-78"/>
              </a:rPr>
            </a:br>
            <a:r>
              <a:rPr lang="fa-IR" sz="2800" dirty="0">
                <a:solidFill>
                  <a:schemeClr val="bg1"/>
                </a:solidFill>
                <a:cs typeface="Zar" panose="00000400000000000000" pitchFamily="2" charset="-78"/>
              </a:rPr>
              <a:t>اى مردم، آن كس كه از برادرش استوارى در دين و درستى راه را مى داند نبايد گفتار بيهوده مردم را در حق او بشنود. بدانيد كه تيرانداز گاهى تير مى اندازد و تيرش به خطا مى رود، سخن هم (هر چه باشد) اثر مى گذارد ولى نادرست آن از بين مى رود، و خداوند شنوا و شاهد است. آگاه باشيد كه بين حق و باطل جز چهار انگشت فاصله نيست.</a:t>
            </a:r>
            <a:br>
              <a:rPr lang="fa-IR" sz="2800" dirty="0">
                <a:solidFill>
                  <a:schemeClr val="bg1"/>
                </a:solidFill>
                <a:cs typeface="Zar" panose="00000400000000000000" pitchFamily="2" charset="-78"/>
              </a:rPr>
            </a:br>
            <a:r>
              <a:rPr lang="fa-IR" sz="2800" dirty="0">
                <a:solidFill>
                  <a:schemeClr val="bg1"/>
                </a:solidFill>
                <a:cs typeface="Zar" panose="00000400000000000000" pitchFamily="2" charset="-78"/>
              </a:rPr>
              <a:t>[توضيح اين سخن را از امام خواستند، حضرت انگشتان دست را به هم چسباند و بين گوش و چشم قرار داد، سپس فرمود:] باطل آن است كه بگويى شنيدم، و حق آن است كه بگويى ديدم.</a:t>
            </a:r>
            <a:endParaRPr lang="en-US" sz="2800" dirty="0" smtClean="0">
              <a:solidFill>
                <a:schemeClr val="bg1"/>
              </a:solidFill>
              <a:cs typeface="Zar" panose="00000400000000000000" pitchFamily="2" charset="-78"/>
            </a:endParaRPr>
          </a:p>
        </p:txBody>
      </p:sp>
      <p:sp>
        <p:nvSpPr>
          <p:cNvPr id="9" name="Rounded Rectangle 8"/>
          <p:cNvSpPr/>
          <p:nvPr/>
        </p:nvSpPr>
        <p:spPr>
          <a:xfrm>
            <a:off x="6175735" y="1436867"/>
            <a:ext cx="2837597" cy="58544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smtClean="0">
                <a:solidFill>
                  <a:srgbClr val="FF0000"/>
                </a:solidFill>
                <a:latin typeface="Zar" panose="00000400000000000000" pitchFamily="2" charset="-78"/>
                <a:cs typeface="Zar" pitchFamily="2" charset="-78"/>
              </a:rPr>
              <a:t>متن فارسي خطبه 141</a:t>
            </a:r>
            <a:endParaRPr lang="fa-IR" sz="3200" dirty="0">
              <a:solidFill>
                <a:srgbClr val="FF0000"/>
              </a:solidFill>
              <a:latin typeface="Zar" panose="00000400000000000000" pitchFamily="2" charset="-78"/>
              <a:cs typeface="Zar" pitchFamily="2" charset="-78"/>
            </a:endParaRPr>
          </a:p>
        </p:txBody>
      </p:sp>
      <p:sp>
        <p:nvSpPr>
          <p:cNvPr id="11" name="Rounded Rectangle 10"/>
          <p:cNvSpPr/>
          <p:nvPr/>
        </p:nvSpPr>
        <p:spPr>
          <a:xfrm>
            <a:off x="2057400" y="6280151"/>
            <a:ext cx="3086100" cy="427346"/>
          </a:xfrm>
          <a:prstGeom prst="roundRect">
            <a:avLst/>
          </a:prstGeom>
          <a:solidFill>
            <a:schemeClr val="accent6">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effectLst>
                  <a:outerShdw blurRad="38100" dist="38100" dir="2700000" algn="tl">
                    <a:srgbClr val="000000">
                      <a:alpha val="43137"/>
                    </a:srgbClr>
                  </a:outerShdw>
                </a:effectLst>
                <a:latin typeface="Zar" pitchFamily="2" charset="-78"/>
                <a:cs typeface="Zar" pitchFamily="2" charset="-78"/>
              </a:rPr>
              <a:t>نهج البلاغه، خطبه141</a:t>
            </a:r>
            <a:endParaRPr lang="fa-IR" sz="2400" b="1" dirty="0">
              <a:effectLst>
                <a:outerShdw blurRad="38100" dist="38100" dir="2700000" algn="tl">
                  <a:srgbClr val="000000">
                    <a:alpha val="43137"/>
                  </a:srgbClr>
                </a:outerShdw>
              </a:effectLst>
              <a:latin typeface="Zar" pitchFamily="2" charset="-78"/>
              <a:cs typeface="Zar" pitchFamily="2" charset="-78"/>
            </a:endParaRPr>
          </a:p>
        </p:txBody>
      </p:sp>
    </p:spTree>
    <p:extLst>
      <p:ext uri="{BB962C8B-B14F-4D97-AF65-F5344CB8AC3E}">
        <p14:creationId xmlns:p14="http://schemas.microsoft.com/office/powerpoint/2010/main" val="4056183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10348" y="1453093"/>
            <a:ext cx="2469332" cy="646331"/>
          </a:xfrm>
          <a:prstGeom prst="rect">
            <a:avLst/>
          </a:prstGeom>
          <a:solidFill>
            <a:schemeClr val="bg1"/>
          </a:solidFill>
          <a:ln w="0" cap="rnd" cmpd="sng">
            <a:solidFill>
              <a:schemeClr val="tx1"/>
            </a:solidFill>
          </a:ln>
          <a:effectLst>
            <a:glow rad="444500">
              <a:schemeClr val="accent2">
                <a:satMod val="175000"/>
                <a:alpha val="40000"/>
              </a:schemeClr>
            </a:glow>
            <a:outerShdw blurRad="50800" dist="38100" dir="2700000" algn="tl" rotWithShape="0">
              <a:prstClr val="black">
                <a:alpha val="40000"/>
              </a:prstClr>
            </a:outerShdw>
            <a:softEdge rad="0"/>
          </a:effectLst>
        </p:spPr>
        <p:txBody>
          <a:bodyPr wrap="square" rtlCol="1">
            <a:spAutoFit/>
          </a:bodyPr>
          <a:lstStyle/>
          <a:p>
            <a:pPr algn="ctr"/>
            <a:r>
              <a:rPr lang="fa-IR" sz="3600" dirty="0" smtClean="0">
                <a:solidFill>
                  <a:srgbClr val="FF0000"/>
                </a:solidFill>
                <a:latin typeface="Zar" pitchFamily="2" charset="-78"/>
                <a:cs typeface="Zar" pitchFamily="2" charset="-78"/>
              </a:rPr>
              <a:t>فهرست اجمالي</a:t>
            </a:r>
            <a:endParaRPr lang="fa-IR" sz="3600" dirty="0">
              <a:solidFill>
                <a:srgbClr val="FF0000"/>
              </a:solidFill>
              <a:latin typeface="Zar" pitchFamily="2" charset="-78"/>
              <a:cs typeface="Zar" pitchFamily="2" charset="-78"/>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Rounded Rectangle 6"/>
          <p:cNvSpPr/>
          <p:nvPr/>
        </p:nvSpPr>
        <p:spPr>
          <a:xfrm>
            <a:off x="304800" y="2076615"/>
            <a:ext cx="8458200" cy="2142308"/>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chemeClr val="tx2">
                    <a:lumMod val="50000"/>
                  </a:schemeClr>
                </a:solidFill>
                <a:latin typeface="Zar" panose="00000400000000000000" pitchFamily="2" charset="-78"/>
                <a:cs typeface="Zar" pitchFamily="2" charset="-78"/>
              </a:rPr>
              <a:t>الف- حق گوش: </a:t>
            </a:r>
            <a:r>
              <a:rPr lang="fa-IR" sz="3200" dirty="0" smtClean="0">
                <a:solidFill>
                  <a:srgbClr val="FF0000"/>
                </a:solidFill>
                <a:latin typeface="Zar" panose="00000400000000000000" pitchFamily="2" charset="-78"/>
                <a:cs typeface="Zar" pitchFamily="2" charset="-78"/>
              </a:rPr>
              <a:t> امام سجاد عليه السلام</a:t>
            </a:r>
            <a:endParaRPr lang="fa-IR" sz="3200" dirty="0">
              <a:solidFill>
                <a:srgbClr val="FF0000"/>
              </a:solidFill>
              <a:latin typeface="Zar" panose="00000400000000000000" pitchFamily="2" charset="-78"/>
              <a:cs typeface="Zar" pitchFamily="2" charset="-78"/>
            </a:endParaRPr>
          </a:p>
          <a:p>
            <a:pPr algn="r" rtl="1"/>
            <a:r>
              <a:rPr lang="fa-IR" sz="3200" b="1" dirty="0" smtClean="0">
                <a:solidFill>
                  <a:schemeClr val="tx2">
                    <a:lumMod val="50000"/>
                  </a:schemeClr>
                </a:solidFill>
                <a:latin typeface="Zar" panose="00000400000000000000" pitchFamily="2" charset="-78"/>
                <a:cs typeface="Zar" pitchFamily="2" charset="-78"/>
              </a:rPr>
              <a:t>ب- خورشت سگهاي جهنم:  </a:t>
            </a:r>
            <a:r>
              <a:rPr lang="fa-IR" sz="3200" dirty="0" smtClean="0">
                <a:solidFill>
                  <a:srgbClr val="FF0000"/>
                </a:solidFill>
                <a:latin typeface="Zar" panose="00000400000000000000" pitchFamily="2" charset="-78"/>
                <a:cs typeface="Zar" pitchFamily="2" charset="-78"/>
              </a:rPr>
              <a:t>روايتي از امام </a:t>
            </a:r>
            <a:r>
              <a:rPr lang="fa-IR" sz="3200" dirty="0" smtClean="0">
                <a:solidFill>
                  <a:srgbClr val="FF0000"/>
                </a:solidFill>
                <a:latin typeface="Zar" panose="00000400000000000000" pitchFamily="2" charset="-78"/>
                <a:cs typeface="Zar" pitchFamily="2" charset="-78"/>
              </a:rPr>
              <a:t>حسين عليه السلام</a:t>
            </a:r>
            <a:endParaRPr lang="fa-IR" sz="3200" dirty="0">
              <a:solidFill>
                <a:srgbClr val="FF0000"/>
              </a:solidFill>
              <a:latin typeface="Zar" panose="00000400000000000000" pitchFamily="2" charset="-78"/>
              <a:cs typeface="Zar" pitchFamily="2" charset="-78"/>
            </a:endParaRPr>
          </a:p>
          <a:p>
            <a:pPr algn="r" rtl="1"/>
            <a:r>
              <a:rPr lang="fa-IR" sz="3200" b="1" dirty="0" smtClean="0">
                <a:solidFill>
                  <a:schemeClr val="tx2">
                    <a:lumMod val="50000"/>
                  </a:schemeClr>
                </a:solidFill>
                <a:latin typeface="Zar" panose="00000400000000000000" pitchFamily="2" charset="-78"/>
                <a:cs typeface="Zar" pitchFamily="2" charset="-78"/>
              </a:rPr>
              <a:t>ج- پرهيز از غيبت و بدگويي: </a:t>
            </a:r>
            <a:r>
              <a:rPr lang="fa-IR" sz="3200" dirty="0" smtClean="0">
                <a:solidFill>
                  <a:srgbClr val="FF0000"/>
                </a:solidFill>
                <a:latin typeface="Zar" panose="00000400000000000000" pitchFamily="2" charset="-78"/>
                <a:cs typeface="Zar" pitchFamily="2" charset="-78"/>
              </a:rPr>
              <a:t>خطبه 140 (دو بخش)</a:t>
            </a:r>
          </a:p>
          <a:p>
            <a:pPr algn="r" rtl="1"/>
            <a:r>
              <a:rPr lang="fa-IR" sz="3200" b="1" dirty="0" smtClean="0">
                <a:solidFill>
                  <a:schemeClr val="tx2">
                    <a:lumMod val="50000"/>
                  </a:schemeClr>
                </a:solidFill>
                <a:latin typeface="Zar" panose="00000400000000000000" pitchFamily="2" charset="-78"/>
                <a:cs typeface="Zar" pitchFamily="2" charset="-78"/>
              </a:rPr>
              <a:t>د- شنيدن كي بود مانند ديدن: </a:t>
            </a:r>
            <a:r>
              <a:rPr lang="fa-IR" sz="3200" dirty="0" smtClean="0">
                <a:solidFill>
                  <a:srgbClr val="FF0000"/>
                </a:solidFill>
                <a:latin typeface="Zar" panose="00000400000000000000" pitchFamily="2" charset="-78"/>
                <a:cs typeface="Zar" pitchFamily="2" charset="-78"/>
              </a:rPr>
              <a:t>خطبه 141</a:t>
            </a:r>
          </a:p>
        </p:txBody>
      </p:sp>
      <p:sp>
        <p:nvSpPr>
          <p:cNvPr id="8" name="TextBox 7"/>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7782" y="4288585"/>
            <a:ext cx="3744418" cy="2498679"/>
          </a:xfrm>
          <a:prstGeom prst="rect">
            <a:avLst/>
          </a:prstGeom>
        </p:spPr>
      </p:pic>
      <p:sp>
        <p:nvSpPr>
          <p:cNvPr id="9" name="TextBox 8"/>
          <p:cNvSpPr txBox="1"/>
          <p:nvPr/>
        </p:nvSpPr>
        <p:spPr>
          <a:xfrm>
            <a:off x="1600200" y="718819"/>
            <a:ext cx="6400800" cy="646331"/>
          </a:xfrm>
          <a:prstGeom prst="rect">
            <a:avLst/>
          </a:prstGeom>
          <a:solidFill>
            <a:schemeClr val="bg1"/>
          </a:solidFill>
          <a:ln w="0" cap="rnd" cmpd="sng">
            <a:solidFill>
              <a:schemeClr val="tx1"/>
            </a:solidFill>
          </a:ln>
          <a:effectLst>
            <a:glow rad="444500">
              <a:schemeClr val="accent2">
                <a:satMod val="175000"/>
                <a:alpha val="40000"/>
              </a:schemeClr>
            </a:glow>
            <a:outerShdw blurRad="50800" dist="38100" dir="2700000" algn="tl" rotWithShape="0">
              <a:prstClr val="black">
                <a:alpha val="40000"/>
              </a:prstClr>
            </a:outerShdw>
            <a:softEdge rad="0"/>
          </a:effectLst>
        </p:spPr>
        <p:txBody>
          <a:bodyPr wrap="square" rtlCol="1">
            <a:spAutoFit/>
          </a:bodyPr>
          <a:lstStyle/>
          <a:p>
            <a:pPr algn="ctr"/>
            <a:r>
              <a:rPr lang="fa-IR" sz="3600" b="1" dirty="0" smtClean="0">
                <a:solidFill>
                  <a:srgbClr val="FF0000"/>
                </a:solidFill>
                <a:latin typeface="Zar" pitchFamily="2" charset="-78"/>
                <a:cs typeface="Zar" pitchFamily="2" charset="-78"/>
              </a:rPr>
              <a:t>راه هاي پيشگيري از غيبت و بدگويي</a:t>
            </a:r>
            <a:endParaRPr lang="fa-IR" sz="3600" b="1" dirty="0">
              <a:solidFill>
                <a:srgbClr val="FF0000"/>
              </a:solidFill>
              <a:latin typeface="Zar" pitchFamily="2" charset="-78"/>
              <a:cs typeface="Zar" pitchFamily="2" charset="-78"/>
            </a:endParaRPr>
          </a:p>
        </p:txBody>
      </p:sp>
    </p:spTree>
    <p:extLst>
      <p:ext uri="{BB962C8B-B14F-4D97-AF65-F5344CB8AC3E}">
        <p14:creationId xmlns:p14="http://schemas.microsoft.com/office/powerpoint/2010/main" val="2533714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5818" y="685799"/>
            <a:ext cx="7727005"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500" b="1" dirty="0">
                <a:solidFill>
                  <a:srgbClr val="00B050"/>
                </a:solidFill>
                <a:latin typeface="Zar" panose="00000400000000000000" pitchFamily="2" charset="-78"/>
                <a:cs typeface="Zar" pitchFamily="2" charset="-78"/>
              </a:rPr>
              <a:t>د</a:t>
            </a:r>
            <a:r>
              <a:rPr lang="fa-IR" sz="2500" b="1" dirty="0" smtClean="0">
                <a:solidFill>
                  <a:srgbClr val="00B050"/>
                </a:solidFill>
                <a:latin typeface="Zar" panose="00000400000000000000" pitchFamily="2" charset="-78"/>
                <a:cs typeface="Zar" pitchFamily="2" charset="-78"/>
              </a:rPr>
              <a:t>-</a:t>
            </a:r>
            <a:r>
              <a:rPr lang="fa-IR" sz="2500" b="1" dirty="0" smtClean="0">
                <a:solidFill>
                  <a:schemeClr val="tx2">
                    <a:lumMod val="50000"/>
                  </a:schemeClr>
                </a:solidFill>
                <a:latin typeface="Zar" panose="00000400000000000000" pitchFamily="2" charset="-78"/>
                <a:cs typeface="Zar" pitchFamily="2" charset="-78"/>
              </a:rPr>
              <a:t> پرهيز از شنيدن غيبت (شنيدن كي بود مانند ديدن)- خطبه141</a:t>
            </a:r>
            <a:endParaRPr lang="fa-IR" sz="25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304800" y="1910715"/>
            <a:ext cx="8708532" cy="4032885"/>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600" b="1" dirty="0" smtClean="0">
                <a:solidFill>
                  <a:srgbClr val="00B050"/>
                </a:solidFill>
                <a:cs typeface="Zar" panose="00000400000000000000" pitchFamily="2" charset="-78"/>
              </a:rPr>
              <a:t>بخش اول</a:t>
            </a:r>
            <a:r>
              <a:rPr lang="fa-IR" sz="3600" dirty="0" smtClean="0">
                <a:solidFill>
                  <a:srgbClr val="FF0000"/>
                </a:solidFill>
                <a:cs typeface="Zar" panose="00000400000000000000" pitchFamily="2" charset="-78"/>
              </a:rPr>
              <a:t>: حمل موارد مشكوك بر موارد معلوم</a:t>
            </a:r>
          </a:p>
          <a:p>
            <a:pPr algn="r" rtl="1"/>
            <a:r>
              <a:rPr lang="fa-IR" sz="3600" dirty="0" smtClean="0">
                <a:solidFill>
                  <a:srgbClr val="FF0000"/>
                </a:solidFill>
                <a:cs typeface="Zar" panose="00000400000000000000" pitchFamily="2" charset="-78"/>
              </a:rPr>
              <a:t>(عدم جواز بدگويي پشت سر مومن)</a:t>
            </a:r>
          </a:p>
          <a:p>
            <a:pPr algn="r" rtl="1"/>
            <a:endParaRPr lang="fa-IR" sz="3600" dirty="0">
              <a:solidFill>
                <a:srgbClr val="FF0000"/>
              </a:solidFill>
              <a:cs typeface="Zar" panose="00000400000000000000" pitchFamily="2" charset="-78"/>
            </a:endParaRPr>
          </a:p>
          <a:p>
            <a:pPr algn="r" rtl="1"/>
            <a:r>
              <a:rPr lang="fa-IR" sz="3600" b="1" dirty="0" smtClean="0">
                <a:solidFill>
                  <a:srgbClr val="00B050"/>
                </a:solidFill>
                <a:cs typeface="Zar" panose="00000400000000000000" pitchFamily="2" charset="-78"/>
              </a:rPr>
              <a:t>بخش دوم</a:t>
            </a:r>
            <a:r>
              <a:rPr lang="fa-IR" sz="3600" dirty="0" smtClean="0">
                <a:solidFill>
                  <a:srgbClr val="FF0000"/>
                </a:solidFill>
                <a:cs typeface="Zar" panose="00000400000000000000" pitchFamily="2" charset="-78"/>
              </a:rPr>
              <a:t>: حدس ها و گمانه زني ما هميشه درست نيستند!</a:t>
            </a:r>
          </a:p>
          <a:p>
            <a:pPr algn="r" rtl="1"/>
            <a:endParaRPr lang="fa-IR" sz="3600" dirty="0">
              <a:solidFill>
                <a:srgbClr val="FF0000"/>
              </a:solidFill>
              <a:cs typeface="Zar" panose="00000400000000000000" pitchFamily="2" charset="-78"/>
            </a:endParaRPr>
          </a:p>
          <a:p>
            <a:pPr algn="r" rtl="1"/>
            <a:r>
              <a:rPr lang="fa-IR" sz="3600" b="1" dirty="0" smtClean="0">
                <a:solidFill>
                  <a:srgbClr val="00B050"/>
                </a:solidFill>
                <a:cs typeface="Zar" panose="00000400000000000000" pitchFamily="2" charset="-78"/>
              </a:rPr>
              <a:t>بخش سوم</a:t>
            </a:r>
            <a:r>
              <a:rPr lang="fa-IR" sz="3600" dirty="0" smtClean="0">
                <a:solidFill>
                  <a:srgbClr val="FF0000"/>
                </a:solidFill>
                <a:cs typeface="Zar" panose="00000400000000000000" pitchFamily="2" charset="-78"/>
              </a:rPr>
              <a:t>: فاصله حق و باطل چهار انگشت است!</a:t>
            </a:r>
          </a:p>
          <a:p>
            <a:pPr algn="r" rtl="1"/>
            <a:r>
              <a:rPr lang="fa-IR" sz="3600" dirty="0" smtClean="0">
                <a:solidFill>
                  <a:srgbClr val="FF0000"/>
                </a:solidFill>
                <a:cs typeface="Zar" panose="00000400000000000000" pitchFamily="2" charset="-78"/>
              </a:rPr>
              <a:t>(شنيدن كي بود مانند ديدن)</a:t>
            </a:r>
            <a:endParaRPr lang="en-US" sz="3600" dirty="0">
              <a:solidFill>
                <a:srgbClr val="FF0000"/>
              </a:solidFill>
              <a:cs typeface="Zar" panose="00000400000000000000" pitchFamily="2" charset="-78"/>
            </a:endParaRPr>
          </a:p>
        </p:txBody>
      </p:sp>
    </p:spTree>
    <p:extLst>
      <p:ext uri="{BB962C8B-B14F-4D97-AF65-F5344CB8AC3E}">
        <p14:creationId xmlns:p14="http://schemas.microsoft.com/office/powerpoint/2010/main" val="4108282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5818" y="685799"/>
            <a:ext cx="7727005"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500" b="1" dirty="0">
                <a:solidFill>
                  <a:srgbClr val="00B050"/>
                </a:solidFill>
                <a:latin typeface="Zar" panose="00000400000000000000" pitchFamily="2" charset="-78"/>
                <a:cs typeface="Zar" pitchFamily="2" charset="-78"/>
              </a:rPr>
              <a:t>د</a:t>
            </a:r>
            <a:r>
              <a:rPr lang="fa-IR" sz="2500" b="1" dirty="0" smtClean="0">
                <a:solidFill>
                  <a:srgbClr val="00B050"/>
                </a:solidFill>
                <a:latin typeface="Zar" panose="00000400000000000000" pitchFamily="2" charset="-78"/>
                <a:cs typeface="Zar" pitchFamily="2" charset="-78"/>
              </a:rPr>
              <a:t>- </a:t>
            </a:r>
            <a:r>
              <a:rPr lang="fa-IR" sz="2500" b="1" dirty="0" smtClean="0">
                <a:solidFill>
                  <a:schemeClr val="tx2">
                    <a:lumMod val="50000"/>
                  </a:schemeClr>
                </a:solidFill>
                <a:latin typeface="Zar" panose="00000400000000000000" pitchFamily="2" charset="-78"/>
                <a:cs typeface="Zar" pitchFamily="2" charset="-78"/>
              </a:rPr>
              <a:t>پرهيز از شنيدن غيبت (شنيدن كي بود مانند ديدن)- خطبه141</a:t>
            </a:r>
            <a:endParaRPr lang="fa-IR" sz="25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1305818" y="1400801"/>
            <a:ext cx="7707514" cy="103759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smtClean="0">
                <a:solidFill>
                  <a:srgbClr val="00B050"/>
                </a:solidFill>
                <a:cs typeface="Zar" panose="00000400000000000000" pitchFamily="2" charset="-78"/>
              </a:rPr>
              <a:t>بخش اول</a:t>
            </a:r>
            <a:r>
              <a:rPr lang="fa-IR" sz="2800" dirty="0" smtClean="0">
                <a:solidFill>
                  <a:srgbClr val="FF0000"/>
                </a:solidFill>
                <a:cs typeface="Zar" panose="00000400000000000000" pitchFamily="2" charset="-78"/>
              </a:rPr>
              <a:t>: حمل موارد مشكوك بر موارد معلوم</a:t>
            </a:r>
          </a:p>
          <a:p>
            <a:pPr algn="r" rtl="1"/>
            <a:r>
              <a:rPr lang="fa-IR" sz="2800" dirty="0" smtClean="0">
                <a:solidFill>
                  <a:srgbClr val="FF0000"/>
                </a:solidFill>
                <a:cs typeface="Zar" panose="00000400000000000000" pitchFamily="2" charset="-78"/>
              </a:rPr>
              <a:t>(عدم جواز بدگويي پشت سر مومن)</a:t>
            </a:r>
            <a:endParaRPr lang="fa-IR" sz="2800" dirty="0">
              <a:solidFill>
                <a:srgbClr val="FF0000"/>
              </a:solidFill>
              <a:cs typeface="Zar" panose="00000400000000000000" pitchFamily="2" charset="-78"/>
            </a:endParaRPr>
          </a:p>
        </p:txBody>
      </p:sp>
      <p:sp>
        <p:nvSpPr>
          <p:cNvPr id="8" name="Rounded Rectangle 7"/>
          <p:cNvSpPr/>
          <p:nvPr/>
        </p:nvSpPr>
        <p:spPr>
          <a:xfrm>
            <a:off x="419541" y="2514613"/>
            <a:ext cx="8632332" cy="3886187"/>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a:solidFill>
                  <a:schemeClr val="bg1"/>
                </a:solidFill>
                <a:cs typeface="Zar" panose="00000400000000000000" pitchFamily="2" charset="-78"/>
              </a:rPr>
              <a:t>أَيُّهَا </a:t>
            </a:r>
            <a:r>
              <a:rPr lang="fa-IR" sz="3600" b="1" dirty="0" smtClean="0">
                <a:solidFill>
                  <a:schemeClr val="bg1"/>
                </a:solidFill>
                <a:cs typeface="Zar" panose="00000400000000000000" pitchFamily="2" charset="-78"/>
              </a:rPr>
              <a:t>النَّاسُ     </a:t>
            </a:r>
            <a:r>
              <a:rPr lang="fa-IR" sz="2400" dirty="0" smtClean="0">
                <a:solidFill>
                  <a:schemeClr val="accent6">
                    <a:lumMod val="75000"/>
                  </a:schemeClr>
                </a:solidFill>
                <a:cs typeface="Zar" panose="00000400000000000000" pitchFamily="2" charset="-78"/>
              </a:rPr>
              <a:t>اي مردم</a:t>
            </a:r>
          </a:p>
          <a:p>
            <a:pPr algn="ctr" rtl="1"/>
            <a:r>
              <a:rPr lang="fa-IR" sz="3600" b="1" dirty="0" smtClean="0">
                <a:solidFill>
                  <a:schemeClr val="bg1"/>
                </a:solidFill>
                <a:cs typeface="Zar" panose="00000400000000000000" pitchFamily="2" charset="-78"/>
              </a:rPr>
              <a:t>مَنْ </a:t>
            </a:r>
            <a:r>
              <a:rPr lang="fa-IR" sz="3600" b="1" dirty="0">
                <a:solidFill>
                  <a:schemeClr val="bg1"/>
                </a:solidFill>
                <a:cs typeface="Zar" panose="00000400000000000000" pitchFamily="2" charset="-78"/>
              </a:rPr>
              <a:t>عَرَفَ مِنْ أَخِيهِ وَثِيقَةَ </a:t>
            </a:r>
            <a:r>
              <a:rPr lang="fa-IR" sz="3600" b="1" dirty="0" smtClean="0">
                <a:solidFill>
                  <a:schemeClr val="bg1"/>
                </a:solidFill>
                <a:cs typeface="Zar" panose="00000400000000000000" pitchFamily="2" charset="-78"/>
              </a:rPr>
              <a:t>دِينٍ  </a:t>
            </a:r>
          </a:p>
          <a:p>
            <a:pPr algn="ctr" rtl="1"/>
            <a:r>
              <a:rPr lang="fa-IR" sz="3600" b="1" dirty="0" smtClean="0">
                <a:solidFill>
                  <a:schemeClr val="bg1"/>
                </a:solidFill>
                <a:cs typeface="Zar" panose="00000400000000000000" pitchFamily="2" charset="-78"/>
              </a:rPr>
              <a:t> </a:t>
            </a:r>
            <a:r>
              <a:rPr lang="fa-IR" sz="2400" dirty="0" smtClean="0">
                <a:solidFill>
                  <a:schemeClr val="accent6">
                    <a:lumMod val="75000"/>
                  </a:schemeClr>
                </a:solidFill>
                <a:cs typeface="Zar" panose="00000400000000000000" pitchFamily="2" charset="-78"/>
              </a:rPr>
              <a:t>هر كس از برادر مسلمانش استواري در دين </a:t>
            </a:r>
            <a:endParaRPr lang="fa-IR" sz="3600" dirty="0" smtClean="0">
              <a:solidFill>
                <a:schemeClr val="accent6">
                  <a:lumMod val="75000"/>
                </a:schemeClr>
              </a:solidFill>
              <a:cs typeface="Zar" panose="00000400000000000000" pitchFamily="2" charset="-78"/>
            </a:endParaRPr>
          </a:p>
          <a:p>
            <a:pPr algn="ctr" rtl="1"/>
            <a:r>
              <a:rPr lang="fa-IR" sz="3600" b="1" dirty="0" smtClean="0">
                <a:solidFill>
                  <a:schemeClr val="bg1"/>
                </a:solidFill>
                <a:cs typeface="Zar" panose="00000400000000000000" pitchFamily="2" charset="-78"/>
              </a:rPr>
              <a:t>وَ </a:t>
            </a:r>
            <a:r>
              <a:rPr lang="fa-IR" sz="3600" b="1" dirty="0">
                <a:solidFill>
                  <a:schemeClr val="bg1"/>
                </a:solidFill>
                <a:cs typeface="Zar" panose="00000400000000000000" pitchFamily="2" charset="-78"/>
              </a:rPr>
              <a:t>سَدَادَ </a:t>
            </a:r>
            <a:r>
              <a:rPr lang="fa-IR" sz="3600" b="1" dirty="0" smtClean="0">
                <a:solidFill>
                  <a:schemeClr val="bg1"/>
                </a:solidFill>
                <a:cs typeface="Zar" panose="00000400000000000000" pitchFamily="2" charset="-78"/>
              </a:rPr>
              <a:t>طَرِيقٍ </a:t>
            </a:r>
          </a:p>
          <a:p>
            <a:pPr algn="ctr" rtl="1"/>
            <a:r>
              <a:rPr lang="fa-IR" sz="2400" dirty="0" smtClean="0">
                <a:solidFill>
                  <a:schemeClr val="accent6">
                    <a:lumMod val="75000"/>
                  </a:schemeClr>
                </a:solidFill>
                <a:cs typeface="Zar" panose="00000400000000000000" pitchFamily="2" charset="-78"/>
              </a:rPr>
              <a:t>و درستي روش را مشاهده كند،</a:t>
            </a:r>
          </a:p>
          <a:p>
            <a:pPr algn="ctr" rtl="1"/>
            <a:r>
              <a:rPr lang="fa-IR" sz="3600" b="1" dirty="0" smtClean="0">
                <a:solidFill>
                  <a:schemeClr val="bg1"/>
                </a:solidFill>
                <a:cs typeface="Zar" panose="00000400000000000000" pitchFamily="2" charset="-78"/>
              </a:rPr>
              <a:t> فَلَا </a:t>
            </a:r>
            <a:r>
              <a:rPr lang="fa-IR" sz="3600" b="1" dirty="0">
                <a:solidFill>
                  <a:schemeClr val="bg1"/>
                </a:solidFill>
                <a:cs typeface="Zar" panose="00000400000000000000" pitchFamily="2" charset="-78"/>
              </a:rPr>
              <a:t>يَسْمَعَنَّ فِيهِ أَقَاوِيلَ </a:t>
            </a:r>
            <a:r>
              <a:rPr lang="fa-IR" sz="3600" b="1" dirty="0" smtClean="0">
                <a:solidFill>
                  <a:schemeClr val="bg1"/>
                </a:solidFill>
                <a:cs typeface="Zar" panose="00000400000000000000" pitchFamily="2" charset="-78"/>
              </a:rPr>
              <a:t>الرِّجَالِ</a:t>
            </a:r>
          </a:p>
          <a:p>
            <a:pPr algn="ctr" rtl="1"/>
            <a:r>
              <a:rPr lang="fa-IR" sz="2400" dirty="0" smtClean="0">
                <a:solidFill>
                  <a:schemeClr val="accent6">
                    <a:lumMod val="75000"/>
                  </a:schemeClr>
                </a:solidFill>
                <a:cs typeface="Zar" panose="00000400000000000000" pitchFamily="2" charset="-78"/>
              </a:rPr>
              <a:t>بايد به سخناني كه اين و آن در نكوهش او مي گويند گوش فرا ندهد.</a:t>
            </a:r>
            <a:endParaRPr lang="en-US" sz="2400" dirty="0">
              <a:solidFill>
                <a:schemeClr val="accent6">
                  <a:lumMod val="75000"/>
                </a:schemeClr>
              </a:solidFill>
              <a:cs typeface="Zar" panose="00000400000000000000" pitchFamily="2" charset="-78"/>
            </a:endParaRPr>
          </a:p>
        </p:txBody>
      </p:sp>
    </p:spTree>
    <p:extLst>
      <p:ext uri="{BB962C8B-B14F-4D97-AF65-F5344CB8AC3E}">
        <p14:creationId xmlns:p14="http://schemas.microsoft.com/office/powerpoint/2010/main" val="556002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5818" y="685799"/>
            <a:ext cx="7727005"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500" b="1" dirty="0">
                <a:solidFill>
                  <a:srgbClr val="00B050"/>
                </a:solidFill>
                <a:latin typeface="Zar" panose="00000400000000000000" pitchFamily="2" charset="-78"/>
                <a:cs typeface="Zar" pitchFamily="2" charset="-78"/>
              </a:rPr>
              <a:t>د</a:t>
            </a:r>
            <a:r>
              <a:rPr lang="fa-IR" sz="2500" b="1" dirty="0" smtClean="0">
                <a:solidFill>
                  <a:srgbClr val="00B050"/>
                </a:solidFill>
                <a:latin typeface="Zar" panose="00000400000000000000" pitchFamily="2" charset="-78"/>
                <a:cs typeface="Zar" pitchFamily="2" charset="-78"/>
              </a:rPr>
              <a:t>-</a:t>
            </a:r>
            <a:r>
              <a:rPr lang="fa-IR" sz="2500" b="1" dirty="0" smtClean="0">
                <a:solidFill>
                  <a:schemeClr val="tx2">
                    <a:lumMod val="50000"/>
                  </a:schemeClr>
                </a:solidFill>
                <a:latin typeface="Zar" panose="00000400000000000000" pitchFamily="2" charset="-78"/>
                <a:cs typeface="Zar" pitchFamily="2" charset="-78"/>
              </a:rPr>
              <a:t> پرهيز از شنيدن غيبت (شنيدن كي بود مانند ديدن)- خطبه141</a:t>
            </a:r>
            <a:endParaRPr lang="fa-IR" sz="25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1305818" y="1400802"/>
            <a:ext cx="7707514" cy="563588"/>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smtClean="0">
                <a:solidFill>
                  <a:srgbClr val="00B050"/>
                </a:solidFill>
                <a:cs typeface="Zar" panose="00000400000000000000" pitchFamily="2" charset="-78"/>
              </a:rPr>
              <a:t>بخش دوم: </a:t>
            </a:r>
            <a:r>
              <a:rPr lang="fa-IR" sz="2800" dirty="0" smtClean="0">
                <a:solidFill>
                  <a:srgbClr val="FF0000"/>
                </a:solidFill>
                <a:cs typeface="Zar" panose="00000400000000000000" pitchFamily="2" charset="-78"/>
              </a:rPr>
              <a:t>حدس ها و گمان ها هميشه درست نيستند!</a:t>
            </a:r>
            <a:endParaRPr lang="fa-IR" sz="2800" dirty="0">
              <a:solidFill>
                <a:srgbClr val="FF0000"/>
              </a:solidFill>
              <a:cs typeface="Zar" panose="00000400000000000000" pitchFamily="2" charset="-78"/>
            </a:endParaRPr>
          </a:p>
        </p:txBody>
      </p:sp>
      <p:sp>
        <p:nvSpPr>
          <p:cNvPr id="8" name="Rounded Rectangle 7"/>
          <p:cNvSpPr/>
          <p:nvPr/>
        </p:nvSpPr>
        <p:spPr>
          <a:xfrm>
            <a:off x="2514601" y="2057414"/>
            <a:ext cx="6537272" cy="4800585"/>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a:solidFill>
                  <a:schemeClr val="bg1"/>
                </a:solidFill>
                <a:cs typeface="Zar" panose="00000400000000000000" pitchFamily="2" charset="-78"/>
              </a:rPr>
              <a:t>أَمَا إِنَّهُ قَدْ يَرْمِي </a:t>
            </a:r>
            <a:r>
              <a:rPr lang="fa-IR" sz="3600" b="1" dirty="0" smtClean="0">
                <a:solidFill>
                  <a:schemeClr val="bg1"/>
                </a:solidFill>
                <a:cs typeface="Zar" panose="00000400000000000000" pitchFamily="2" charset="-78"/>
              </a:rPr>
              <a:t>الرَّامِي</a:t>
            </a:r>
          </a:p>
          <a:p>
            <a:pPr algn="ctr" rtl="1"/>
            <a:r>
              <a:rPr lang="fa-IR" sz="3600" b="1" dirty="0" smtClean="0">
                <a:solidFill>
                  <a:schemeClr val="bg1"/>
                </a:solidFill>
                <a:cs typeface="Zar" panose="00000400000000000000" pitchFamily="2" charset="-78"/>
              </a:rPr>
              <a:t>   </a:t>
            </a:r>
            <a:r>
              <a:rPr lang="fa-IR" sz="2400" dirty="0" smtClean="0">
                <a:solidFill>
                  <a:schemeClr val="accent6">
                    <a:lumMod val="75000"/>
                  </a:schemeClr>
                </a:solidFill>
                <a:cs typeface="Zar" panose="00000400000000000000" pitchFamily="2" charset="-78"/>
              </a:rPr>
              <a:t>آگاه باشد! گاه تيرانداز</a:t>
            </a:r>
          </a:p>
          <a:p>
            <a:pPr algn="ctr" rtl="1"/>
            <a:r>
              <a:rPr lang="fa-IR" sz="3600" b="1" dirty="0" smtClean="0">
                <a:solidFill>
                  <a:schemeClr val="bg1"/>
                </a:solidFill>
                <a:cs typeface="Zar" panose="00000400000000000000" pitchFamily="2" charset="-78"/>
              </a:rPr>
              <a:t> </a:t>
            </a:r>
            <a:r>
              <a:rPr lang="fa-IR" sz="3600" b="1" dirty="0">
                <a:solidFill>
                  <a:schemeClr val="bg1"/>
                </a:solidFill>
                <a:cs typeface="Zar" panose="00000400000000000000" pitchFamily="2" charset="-78"/>
              </a:rPr>
              <a:t>وَ تُخْطِئُ السِّهَامُ </a:t>
            </a:r>
            <a:endParaRPr lang="fa-IR" sz="3600" b="1" dirty="0" smtClean="0">
              <a:solidFill>
                <a:schemeClr val="bg1"/>
              </a:solidFill>
              <a:cs typeface="Zar" panose="00000400000000000000" pitchFamily="2" charset="-78"/>
            </a:endParaRPr>
          </a:p>
          <a:p>
            <a:pPr algn="ctr" rtl="1"/>
            <a:r>
              <a:rPr lang="fa-IR" sz="3600" b="1" dirty="0" smtClean="0">
                <a:solidFill>
                  <a:schemeClr val="bg1"/>
                </a:solidFill>
                <a:cs typeface="Zar" panose="00000400000000000000" pitchFamily="2" charset="-78"/>
              </a:rPr>
              <a:t>  </a:t>
            </a:r>
            <a:r>
              <a:rPr lang="fa-IR" sz="2400" dirty="0" smtClean="0">
                <a:solidFill>
                  <a:schemeClr val="accent6">
                    <a:lumMod val="75000"/>
                  </a:schemeClr>
                </a:solidFill>
                <a:cs typeface="Zar" panose="00000400000000000000" pitchFamily="2" charset="-78"/>
              </a:rPr>
              <a:t>تيرش به خطا مي رود( و حدس و گمانها هميشه مطابق واقع نيست)</a:t>
            </a:r>
          </a:p>
          <a:p>
            <a:pPr algn="ctr" rtl="1"/>
            <a:r>
              <a:rPr lang="fa-IR" sz="3600" b="1" dirty="0" smtClean="0">
                <a:solidFill>
                  <a:schemeClr val="bg1"/>
                </a:solidFill>
                <a:cs typeface="Zar" panose="00000400000000000000" pitchFamily="2" charset="-78"/>
              </a:rPr>
              <a:t>وَ </a:t>
            </a:r>
            <a:r>
              <a:rPr lang="fa-IR" sz="3600" b="1" dirty="0">
                <a:solidFill>
                  <a:schemeClr val="bg1"/>
                </a:solidFill>
                <a:cs typeface="Zar" panose="00000400000000000000" pitchFamily="2" charset="-78"/>
              </a:rPr>
              <a:t>يُحِيلُ الْكَلَامُ وَ بَاطِلُ ذَلِكَ </a:t>
            </a:r>
            <a:r>
              <a:rPr lang="fa-IR" sz="3600" b="1" dirty="0" smtClean="0">
                <a:solidFill>
                  <a:schemeClr val="bg1"/>
                </a:solidFill>
                <a:cs typeface="Zar" panose="00000400000000000000" pitchFamily="2" charset="-78"/>
              </a:rPr>
              <a:t>يَبُورُ</a:t>
            </a:r>
          </a:p>
          <a:p>
            <a:pPr algn="ctr" rtl="1"/>
            <a:r>
              <a:rPr lang="fa-IR" sz="2400" dirty="0" smtClean="0">
                <a:solidFill>
                  <a:schemeClr val="accent6">
                    <a:lumMod val="75000"/>
                  </a:schemeClr>
                </a:solidFill>
                <a:cs typeface="Zar" panose="00000400000000000000" pitchFamily="2" charset="-78"/>
              </a:rPr>
              <a:t>سخن باطل فراوان گفته مي شود، وباطل نابود و بي اثر خواهد شد.</a:t>
            </a:r>
          </a:p>
          <a:p>
            <a:pPr algn="ctr" rtl="1"/>
            <a:r>
              <a:rPr lang="fa-IR" sz="3600" b="1" dirty="0" smtClean="0">
                <a:solidFill>
                  <a:schemeClr val="bg1"/>
                </a:solidFill>
                <a:cs typeface="Zar" panose="00000400000000000000" pitchFamily="2" charset="-78"/>
              </a:rPr>
              <a:t> </a:t>
            </a:r>
            <a:r>
              <a:rPr lang="fa-IR" sz="3600" b="1" dirty="0">
                <a:solidFill>
                  <a:schemeClr val="bg1"/>
                </a:solidFill>
                <a:cs typeface="Zar" panose="00000400000000000000" pitchFamily="2" charset="-78"/>
              </a:rPr>
              <a:t>وَ اللَّهُ سَمِيعٌ وَ شَهِيدٌ</a:t>
            </a:r>
            <a:r>
              <a:rPr lang="fa-IR" sz="3600" b="1" dirty="0" smtClean="0">
                <a:solidFill>
                  <a:schemeClr val="bg1"/>
                </a:solidFill>
                <a:cs typeface="Zar" panose="00000400000000000000" pitchFamily="2" charset="-78"/>
              </a:rPr>
              <a:t>. </a:t>
            </a:r>
          </a:p>
          <a:p>
            <a:pPr algn="ctr" rtl="1"/>
            <a:r>
              <a:rPr lang="fa-IR" sz="3600" b="1" dirty="0" smtClean="0">
                <a:solidFill>
                  <a:schemeClr val="bg1"/>
                </a:solidFill>
                <a:cs typeface="Zar" panose="00000400000000000000" pitchFamily="2" charset="-78"/>
              </a:rPr>
              <a:t>  </a:t>
            </a:r>
            <a:r>
              <a:rPr lang="fa-IR" sz="2400" dirty="0" smtClean="0">
                <a:solidFill>
                  <a:schemeClr val="accent6">
                    <a:lumMod val="75000"/>
                  </a:schemeClr>
                </a:solidFill>
                <a:cs typeface="Zar" panose="00000400000000000000" pitchFamily="2" charset="-78"/>
              </a:rPr>
              <a:t>و خداوند شنوا وشاهد ( بر اعمال بندگان) است.</a:t>
            </a:r>
            <a:endParaRPr lang="en-US" sz="2400" dirty="0">
              <a:solidFill>
                <a:schemeClr val="accent6">
                  <a:lumMod val="75000"/>
                </a:schemeClr>
              </a:solidFill>
              <a:cs typeface="Zar" panose="00000400000000000000"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74" y="2161549"/>
            <a:ext cx="2301005" cy="172353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6199" y="3990212"/>
            <a:ext cx="2302679" cy="1724787"/>
          </a:xfrm>
          <a:prstGeom prst="rect">
            <a:avLst/>
          </a:prstGeom>
        </p:spPr>
      </p:pic>
    </p:spTree>
    <p:extLst>
      <p:ext uri="{BB962C8B-B14F-4D97-AF65-F5344CB8AC3E}">
        <p14:creationId xmlns:p14="http://schemas.microsoft.com/office/powerpoint/2010/main" val="264688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5818" y="685799"/>
            <a:ext cx="7727005" cy="621979"/>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500" b="1" dirty="0">
                <a:solidFill>
                  <a:srgbClr val="00B050"/>
                </a:solidFill>
                <a:latin typeface="Zar" panose="00000400000000000000" pitchFamily="2" charset="-78"/>
                <a:cs typeface="Zar" pitchFamily="2" charset="-78"/>
              </a:rPr>
              <a:t>د</a:t>
            </a:r>
            <a:r>
              <a:rPr lang="fa-IR" sz="2500" b="1" dirty="0" smtClean="0">
                <a:solidFill>
                  <a:srgbClr val="00B050"/>
                </a:solidFill>
                <a:latin typeface="Zar" panose="00000400000000000000" pitchFamily="2" charset="-78"/>
                <a:cs typeface="Zar" pitchFamily="2" charset="-78"/>
              </a:rPr>
              <a:t>-</a:t>
            </a:r>
            <a:r>
              <a:rPr lang="fa-IR" sz="2500" b="1" dirty="0" smtClean="0">
                <a:solidFill>
                  <a:schemeClr val="tx2">
                    <a:lumMod val="50000"/>
                  </a:schemeClr>
                </a:solidFill>
                <a:latin typeface="Zar" panose="00000400000000000000" pitchFamily="2" charset="-78"/>
                <a:cs typeface="Zar" pitchFamily="2" charset="-78"/>
              </a:rPr>
              <a:t> پرهيز از شنيدن غيبت (شنيدن كي بود مانند ديدن)- خطبه141</a:t>
            </a:r>
            <a:endParaRPr lang="fa-IR" sz="25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1305818" y="1400802"/>
            <a:ext cx="7707514" cy="563588"/>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dirty="0" smtClean="0">
                <a:solidFill>
                  <a:srgbClr val="00B050"/>
                </a:solidFill>
                <a:cs typeface="Zar" panose="00000400000000000000" pitchFamily="2" charset="-78"/>
              </a:rPr>
              <a:t>بخش سوم: </a:t>
            </a:r>
            <a:r>
              <a:rPr lang="fa-IR" sz="2800" dirty="0" smtClean="0">
                <a:solidFill>
                  <a:srgbClr val="FF0000"/>
                </a:solidFill>
                <a:cs typeface="Zar" panose="00000400000000000000" pitchFamily="2" charset="-78"/>
              </a:rPr>
              <a:t>فاصله حق وباطل چهار انگشت است!</a:t>
            </a:r>
            <a:endParaRPr lang="fa-IR" sz="2800" dirty="0">
              <a:solidFill>
                <a:srgbClr val="FF0000"/>
              </a:solidFill>
              <a:cs typeface="Zar" panose="00000400000000000000" pitchFamily="2" charset="-78"/>
            </a:endParaRPr>
          </a:p>
        </p:txBody>
      </p:sp>
      <p:sp>
        <p:nvSpPr>
          <p:cNvPr id="8" name="Rounded Rectangle 7"/>
          <p:cNvSpPr/>
          <p:nvPr/>
        </p:nvSpPr>
        <p:spPr>
          <a:xfrm>
            <a:off x="2819399" y="2057414"/>
            <a:ext cx="6232473" cy="4571985"/>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solidFill>
                  <a:schemeClr val="bg1"/>
                </a:solidFill>
                <a:cs typeface="Zar" panose="00000400000000000000" pitchFamily="2" charset="-78"/>
              </a:rPr>
              <a:t>أَمَا إِنَّهُ لَيْسَ بَيْنَ الْحَقِّ وَ الْبَاطِلِ إِلَّا أَرْبَعُ </a:t>
            </a:r>
            <a:r>
              <a:rPr lang="fa-IR" sz="2800" b="1" dirty="0" smtClean="0">
                <a:solidFill>
                  <a:schemeClr val="bg1"/>
                </a:solidFill>
                <a:cs typeface="Zar" panose="00000400000000000000" pitchFamily="2" charset="-78"/>
              </a:rPr>
              <a:t>أَصَابِعَ</a:t>
            </a:r>
          </a:p>
          <a:p>
            <a:pPr algn="ctr" rtl="1"/>
            <a:r>
              <a:rPr lang="fa-IR" dirty="0" smtClean="0">
                <a:solidFill>
                  <a:schemeClr val="accent6">
                    <a:lumMod val="75000"/>
                  </a:schemeClr>
                </a:solidFill>
                <a:cs typeface="Zar" panose="00000400000000000000" pitchFamily="2" charset="-78"/>
              </a:rPr>
              <a:t>بدانيد ميان حق و باطل بيش از چهار انگشت فاصله نيست!</a:t>
            </a:r>
            <a:r>
              <a:rPr lang="fa-IR" sz="2800" b="1" dirty="0">
                <a:solidFill>
                  <a:schemeClr val="bg1"/>
                </a:solidFill>
                <a:cs typeface="Zar" panose="00000400000000000000" pitchFamily="2" charset="-78"/>
              </a:rPr>
              <a:t/>
            </a:r>
            <a:br>
              <a:rPr lang="fa-IR" sz="2800" b="1" dirty="0">
                <a:solidFill>
                  <a:schemeClr val="bg1"/>
                </a:solidFill>
                <a:cs typeface="Zar" panose="00000400000000000000" pitchFamily="2" charset="-78"/>
              </a:rPr>
            </a:br>
            <a:r>
              <a:rPr lang="fa-IR" sz="2800" b="1" dirty="0">
                <a:solidFill>
                  <a:schemeClr val="bg1"/>
                </a:solidFill>
                <a:cs typeface="Zar" panose="00000400000000000000" pitchFamily="2" charset="-78"/>
              </a:rPr>
              <a:t>فسُئل (عليه السلام) عن معنى قوله </a:t>
            </a:r>
            <a:r>
              <a:rPr lang="fa-IR" sz="2800" b="1" dirty="0" smtClean="0">
                <a:solidFill>
                  <a:schemeClr val="bg1"/>
                </a:solidFill>
                <a:cs typeface="Zar" panose="00000400000000000000" pitchFamily="2" charset="-78"/>
              </a:rPr>
              <a:t>هذا</a:t>
            </a:r>
            <a:endParaRPr lang="fa-IR" sz="2800" b="1" dirty="0">
              <a:solidFill>
                <a:schemeClr val="bg1"/>
              </a:solidFill>
              <a:cs typeface="Zar" panose="00000400000000000000" pitchFamily="2" charset="-78"/>
            </a:endParaRPr>
          </a:p>
          <a:p>
            <a:pPr algn="ctr" rtl="1"/>
            <a:r>
              <a:rPr lang="fa-IR" dirty="0" smtClean="0">
                <a:solidFill>
                  <a:schemeClr val="accent6">
                    <a:lumMod val="75000"/>
                  </a:schemeClr>
                </a:solidFill>
                <a:cs typeface="Zar" panose="00000400000000000000" pitchFamily="2" charset="-78"/>
              </a:rPr>
              <a:t>كسي از حاضرين از تفسير اين سخن سوال كرد،</a:t>
            </a:r>
          </a:p>
          <a:p>
            <a:pPr algn="ctr" rtl="1"/>
            <a:r>
              <a:rPr lang="fa-IR" sz="2800" b="1" dirty="0" smtClean="0">
                <a:solidFill>
                  <a:schemeClr val="bg1"/>
                </a:solidFill>
                <a:cs typeface="Zar" panose="00000400000000000000" pitchFamily="2" charset="-78"/>
              </a:rPr>
              <a:t>فجمع </a:t>
            </a:r>
            <a:r>
              <a:rPr lang="fa-IR" sz="2800" b="1" dirty="0">
                <a:solidFill>
                  <a:schemeClr val="bg1"/>
                </a:solidFill>
                <a:cs typeface="Zar" panose="00000400000000000000" pitchFamily="2" charset="-78"/>
              </a:rPr>
              <a:t>أصابِعَه و وضَعَها بَينَ أذُنِه و </a:t>
            </a:r>
            <a:r>
              <a:rPr lang="fa-IR" sz="2800" b="1" dirty="0" smtClean="0">
                <a:solidFill>
                  <a:schemeClr val="bg1"/>
                </a:solidFill>
                <a:cs typeface="Zar" panose="00000400000000000000" pitchFamily="2" charset="-78"/>
              </a:rPr>
              <a:t>عَينِه</a:t>
            </a:r>
          </a:p>
          <a:p>
            <a:pPr algn="ctr" rtl="1"/>
            <a:r>
              <a:rPr lang="fa-IR" dirty="0" smtClean="0">
                <a:solidFill>
                  <a:schemeClr val="accent6">
                    <a:lumMod val="75000"/>
                  </a:schemeClr>
                </a:solidFill>
                <a:cs typeface="Zar" panose="00000400000000000000" pitchFamily="2" charset="-78"/>
              </a:rPr>
              <a:t>امام عليه السلام انگشتان خود را جمع كرد و در ميان گوش و چشم خود( در كنار صورتش) قرار داد،</a:t>
            </a:r>
            <a:endParaRPr lang="fa-IR" dirty="0">
              <a:solidFill>
                <a:schemeClr val="accent6">
                  <a:lumMod val="75000"/>
                </a:schemeClr>
              </a:solidFill>
              <a:cs typeface="Zar" panose="00000400000000000000" pitchFamily="2" charset="-78"/>
            </a:endParaRPr>
          </a:p>
          <a:p>
            <a:pPr algn="ctr" rtl="1"/>
            <a:r>
              <a:rPr lang="fa-IR" sz="2800" b="1" dirty="0" smtClean="0">
                <a:solidFill>
                  <a:schemeClr val="bg1"/>
                </a:solidFill>
                <a:cs typeface="Zar" panose="00000400000000000000" pitchFamily="2" charset="-78"/>
              </a:rPr>
              <a:t> </a:t>
            </a:r>
            <a:r>
              <a:rPr lang="fa-IR" sz="2800" b="1" dirty="0">
                <a:solidFill>
                  <a:schemeClr val="bg1"/>
                </a:solidFill>
                <a:cs typeface="Zar" panose="00000400000000000000" pitchFamily="2" charset="-78"/>
              </a:rPr>
              <a:t>ثم قال: </a:t>
            </a:r>
            <a:r>
              <a:rPr lang="fa-IR" sz="2800" b="1" dirty="0" smtClean="0">
                <a:solidFill>
                  <a:schemeClr val="bg1"/>
                </a:solidFill>
                <a:cs typeface="Zar" panose="00000400000000000000" pitchFamily="2" charset="-78"/>
              </a:rPr>
              <a:t>  </a:t>
            </a:r>
            <a:r>
              <a:rPr lang="fa-IR" dirty="0" smtClean="0">
                <a:solidFill>
                  <a:schemeClr val="accent6">
                    <a:lumMod val="75000"/>
                  </a:schemeClr>
                </a:solidFill>
                <a:cs typeface="Zar" panose="00000400000000000000" pitchFamily="2" charset="-78"/>
              </a:rPr>
              <a:t>سپس فرمود،</a:t>
            </a:r>
          </a:p>
          <a:p>
            <a:pPr algn="ctr" rtl="1"/>
            <a:r>
              <a:rPr lang="fa-IR" sz="2800" b="1" dirty="0" smtClean="0">
                <a:solidFill>
                  <a:schemeClr val="bg1"/>
                </a:solidFill>
                <a:cs typeface="Zar" panose="00000400000000000000" pitchFamily="2" charset="-78"/>
              </a:rPr>
              <a:t>الْبَاطِلُ </a:t>
            </a:r>
            <a:r>
              <a:rPr lang="fa-IR" sz="2800" b="1" dirty="0">
                <a:solidFill>
                  <a:schemeClr val="bg1"/>
                </a:solidFill>
                <a:cs typeface="Zar" panose="00000400000000000000" pitchFamily="2" charset="-78"/>
              </a:rPr>
              <a:t>أَنْ تَقُولَ </a:t>
            </a:r>
            <a:r>
              <a:rPr lang="fa-IR" sz="2800" b="1" dirty="0" smtClean="0">
                <a:solidFill>
                  <a:schemeClr val="bg1"/>
                </a:solidFill>
                <a:cs typeface="Zar" panose="00000400000000000000" pitchFamily="2" charset="-78"/>
              </a:rPr>
              <a:t>سَمِعْتُ</a:t>
            </a:r>
          </a:p>
          <a:p>
            <a:pPr algn="ctr" rtl="1"/>
            <a:r>
              <a:rPr lang="fa-IR" dirty="0" smtClean="0">
                <a:solidFill>
                  <a:schemeClr val="accent6">
                    <a:lumMod val="75000"/>
                  </a:schemeClr>
                </a:solidFill>
                <a:cs typeface="Zar" panose="00000400000000000000" pitchFamily="2" charset="-78"/>
              </a:rPr>
              <a:t>باطل آن است كه بگويي شنيدم،</a:t>
            </a:r>
          </a:p>
          <a:p>
            <a:pPr algn="ctr" rtl="1"/>
            <a:r>
              <a:rPr lang="fa-IR" sz="2800" b="1" dirty="0" smtClean="0">
                <a:solidFill>
                  <a:schemeClr val="bg1"/>
                </a:solidFill>
                <a:cs typeface="Zar" panose="00000400000000000000" pitchFamily="2" charset="-78"/>
              </a:rPr>
              <a:t>وَ </a:t>
            </a:r>
            <a:r>
              <a:rPr lang="fa-IR" sz="2800" b="1" dirty="0">
                <a:solidFill>
                  <a:schemeClr val="bg1"/>
                </a:solidFill>
                <a:cs typeface="Zar" panose="00000400000000000000" pitchFamily="2" charset="-78"/>
              </a:rPr>
              <a:t>الْحَقُّ أَنْ تَقُولَ </a:t>
            </a:r>
            <a:r>
              <a:rPr lang="fa-IR" sz="2800" b="1" dirty="0" smtClean="0">
                <a:solidFill>
                  <a:schemeClr val="bg1"/>
                </a:solidFill>
                <a:cs typeface="Zar" panose="00000400000000000000" pitchFamily="2" charset="-78"/>
              </a:rPr>
              <a:t>رَأَيْتُ </a:t>
            </a:r>
          </a:p>
          <a:p>
            <a:pPr algn="ctr" rtl="1"/>
            <a:r>
              <a:rPr lang="fa-IR" dirty="0" smtClean="0">
                <a:solidFill>
                  <a:schemeClr val="accent6">
                    <a:lumMod val="75000"/>
                  </a:schemeClr>
                </a:solidFill>
                <a:cs typeface="Zar" panose="00000400000000000000" pitchFamily="2" charset="-78"/>
              </a:rPr>
              <a:t>و حق آن است كه بگويي ديدم!</a:t>
            </a:r>
            <a:endParaRPr lang="en-US" dirty="0">
              <a:solidFill>
                <a:schemeClr val="accent6">
                  <a:lumMod val="75000"/>
                </a:schemeClr>
              </a:solidFill>
              <a:cs typeface="Zar" panose="00000400000000000000"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718" y="2667000"/>
            <a:ext cx="2618482" cy="3052457"/>
          </a:xfrm>
          <a:prstGeom prst="rect">
            <a:avLst/>
          </a:prstGeom>
          <a:ln w="38100">
            <a:solidFill>
              <a:schemeClr val="bg1"/>
            </a:solidFill>
          </a:ln>
        </p:spPr>
      </p:pic>
    </p:spTree>
    <p:extLst>
      <p:ext uri="{BB962C8B-B14F-4D97-AF65-F5344CB8AC3E}">
        <p14:creationId xmlns:p14="http://schemas.microsoft.com/office/powerpoint/2010/main" val="2795389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Rounded Rectangle 6"/>
          <p:cNvSpPr/>
          <p:nvPr/>
        </p:nvSpPr>
        <p:spPr>
          <a:xfrm>
            <a:off x="990600" y="1752600"/>
            <a:ext cx="7162801" cy="106680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600" b="1" dirty="0" smtClean="0">
                <a:solidFill>
                  <a:srgbClr val="00B050"/>
                </a:solidFill>
                <a:latin typeface="Zar" pitchFamily="2" charset="-78"/>
                <a:cs typeface="Zar" pitchFamily="2" charset="-78"/>
              </a:rPr>
              <a:t>تحقيق و تدبر</a:t>
            </a:r>
            <a:r>
              <a:rPr lang="fa-IR" sz="3600" b="1" dirty="0" smtClean="0">
                <a:solidFill>
                  <a:schemeClr val="tx2">
                    <a:lumMod val="50000"/>
                  </a:schemeClr>
                </a:solidFill>
                <a:latin typeface="Zar" pitchFamily="2" charset="-78"/>
                <a:cs typeface="Zar" pitchFamily="2" charset="-78"/>
              </a:rPr>
              <a:t>: حجت الاسلام علي رجبي</a:t>
            </a:r>
            <a:endParaRPr lang="fa-IR" sz="3600" b="1" dirty="0">
              <a:solidFill>
                <a:schemeClr val="tx2">
                  <a:lumMod val="50000"/>
                </a:schemeClr>
              </a:solidFill>
              <a:latin typeface="Zar" pitchFamily="2" charset="-78"/>
              <a:cs typeface="Zar" pitchFamily="2" charset="-78"/>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4" y="6301252"/>
            <a:ext cx="2490716" cy="511791"/>
          </a:xfrm>
          <a:prstGeom prst="rect">
            <a:avLst/>
          </a:prstGeom>
        </p:spPr>
      </p:pic>
      <p:sp>
        <p:nvSpPr>
          <p:cNvPr id="9" name="Rounded Rectangle 8"/>
          <p:cNvSpPr/>
          <p:nvPr/>
        </p:nvSpPr>
        <p:spPr>
          <a:xfrm>
            <a:off x="1600199" y="4000500"/>
            <a:ext cx="5943601" cy="106680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smtClean="0">
                <a:solidFill>
                  <a:srgbClr val="00B050"/>
                </a:solidFill>
                <a:latin typeface="Zar" pitchFamily="2" charset="-78"/>
                <a:cs typeface="Zar" pitchFamily="2" charset="-78"/>
              </a:rPr>
              <a:t>صفحه آرايي</a:t>
            </a:r>
            <a:r>
              <a:rPr lang="fa-IR" sz="3600" b="1" dirty="0" smtClean="0">
                <a:solidFill>
                  <a:schemeClr val="tx2">
                    <a:lumMod val="50000"/>
                  </a:schemeClr>
                </a:solidFill>
                <a:latin typeface="Zar" pitchFamily="2" charset="-78"/>
                <a:cs typeface="Zar" pitchFamily="2" charset="-78"/>
              </a:rPr>
              <a:t>: سيد داود كاظمي</a:t>
            </a:r>
            <a:endParaRPr lang="fa-IR" sz="3600" b="1" dirty="0">
              <a:solidFill>
                <a:schemeClr val="tx2">
                  <a:lumMod val="50000"/>
                </a:schemeClr>
              </a:solidFill>
              <a:latin typeface="Zar" pitchFamily="2" charset="-78"/>
              <a:cs typeface="Zar" pitchFamily="2" charset="-78"/>
            </a:endParaRPr>
          </a:p>
        </p:txBody>
      </p:sp>
      <p:sp>
        <p:nvSpPr>
          <p:cNvPr id="13" name="Rounded Rectangle 12"/>
          <p:cNvSpPr/>
          <p:nvPr/>
        </p:nvSpPr>
        <p:spPr>
          <a:xfrm>
            <a:off x="3162298" y="5316273"/>
            <a:ext cx="2819401" cy="68580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3600" b="1" dirty="0" smtClean="0">
                <a:solidFill>
                  <a:schemeClr val="tx2">
                    <a:lumMod val="50000"/>
                  </a:schemeClr>
                </a:solidFill>
                <a:latin typeface="Zar" pitchFamily="2" charset="-78"/>
                <a:cs typeface="Zar" pitchFamily="2" charset="-78"/>
              </a:rPr>
              <a:t>پاييز  1397</a:t>
            </a:r>
            <a:endParaRPr lang="fa-IR" sz="3600" b="1" dirty="0">
              <a:solidFill>
                <a:schemeClr val="tx2">
                  <a:lumMod val="50000"/>
                </a:schemeClr>
              </a:solidFill>
              <a:latin typeface="Zar" pitchFamily="2" charset="-78"/>
              <a:cs typeface="Zar" pitchFamily="2" charset="-78"/>
            </a:endParaRPr>
          </a:p>
        </p:txBody>
      </p:sp>
      <p:sp>
        <p:nvSpPr>
          <p:cNvPr id="10" name="TextBox 9"/>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Tree>
    <p:extLst>
      <p:ext uri="{BB962C8B-B14F-4D97-AF65-F5344CB8AC3E}">
        <p14:creationId xmlns:p14="http://schemas.microsoft.com/office/powerpoint/2010/main" val="3304291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0"/>
            <a:ext cx="8784732" cy="5998564"/>
          </a:xfrm>
          <a:prstGeom prst="rect">
            <a:avLst/>
          </a:prstGeom>
        </p:spPr>
      </p:pic>
      <p:sp>
        <p:nvSpPr>
          <p:cNvPr id="5" name="TextBox 4"/>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Tree>
    <p:extLst>
      <p:ext uri="{BB962C8B-B14F-4D97-AF65-F5344CB8AC3E}">
        <p14:creationId xmlns:p14="http://schemas.microsoft.com/office/powerpoint/2010/main" val="2669990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Rounded Rectangle 6"/>
          <p:cNvSpPr/>
          <p:nvPr/>
        </p:nvSpPr>
        <p:spPr>
          <a:xfrm>
            <a:off x="4419600" y="770412"/>
            <a:ext cx="4620256" cy="745176"/>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B050"/>
                </a:solidFill>
                <a:latin typeface="Zar" panose="00000400000000000000" pitchFamily="2" charset="-78"/>
                <a:cs typeface="Zar" pitchFamily="2" charset="-78"/>
              </a:rPr>
              <a:t>الف</a:t>
            </a:r>
            <a:r>
              <a:rPr lang="fa-IR" sz="3200" b="1" dirty="0" smtClean="0">
                <a:solidFill>
                  <a:schemeClr val="tx2">
                    <a:lumMod val="50000"/>
                  </a:schemeClr>
                </a:solidFill>
                <a:latin typeface="Zar" panose="00000400000000000000" pitchFamily="2" charset="-78"/>
                <a:cs typeface="Zar" pitchFamily="2" charset="-78"/>
              </a:rPr>
              <a:t>- حقِ گوش چيست؟</a:t>
            </a:r>
            <a:endParaRPr lang="fa-IR" sz="3200" dirty="0">
              <a:solidFill>
                <a:srgbClr val="FF0000"/>
              </a:solidFill>
              <a:latin typeface="Zar" panose="00000400000000000000" pitchFamily="2" charset="-78"/>
              <a:cs typeface="Zar" pitchFamily="2" charset="-78"/>
            </a:endParaRPr>
          </a:p>
        </p:txBody>
      </p:sp>
      <p:sp>
        <p:nvSpPr>
          <p:cNvPr id="8" name="TextBox 7"/>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9" name="Rounded Rectangle 8"/>
          <p:cNvSpPr/>
          <p:nvPr/>
        </p:nvSpPr>
        <p:spPr>
          <a:xfrm>
            <a:off x="113675" y="5780109"/>
            <a:ext cx="6896100" cy="582522"/>
          </a:xfrm>
          <a:prstGeom prst="roundRect">
            <a:avLst/>
          </a:prstGeom>
          <a:solidFill>
            <a:schemeClr val="accent6">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b="1" dirty="0" smtClean="0">
                <a:effectLst>
                  <a:outerShdw blurRad="38100" dist="38100" dir="2700000" algn="tl">
                    <a:srgbClr val="000000">
                      <a:alpha val="43137"/>
                    </a:srgbClr>
                  </a:outerShdw>
                </a:effectLst>
                <a:latin typeface="Zar" pitchFamily="2" charset="-78"/>
                <a:cs typeface="Zar" pitchFamily="2" charset="-78"/>
              </a:rPr>
              <a:t>رساله حقوق امام سجاد(ع) - بنا </a:t>
            </a:r>
            <a:r>
              <a:rPr lang="fa-IR" sz="2400" b="1" dirty="0">
                <a:effectLst>
                  <a:outerShdw blurRad="38100" dist="38100" dir="2700000" algn="tl">
                    <a:srgbClr val="000000">
                      <a:alpha val="43137"/>
                    </a:srgbClr>
                  </a:outerShdw>
                </a:effectLst>
                <a:latin typeface="Zar" pitchFamily="2" charset="-78"/>
                <a:cs typeface="Zar" pitchFamily="2" charset="-78"/>
              </a:rPr>
              <a:t>بر نسخه خصال شيخ </a:t>
            </a:r>
            <a:r>
              <a:rPr lang="fa-IR" sz="2400" b="1" dirty="0" smtClean="0">
                <a:effectLst>
                  <a:outerShdw blurRad="38100" dist="38100" dir="2700000" algn="tl">
                    <a:srgbClr val="000000">
                      <a:alpha val="43137"/>
                    </a:srgbClr>
                  </a:outerShdw>
                </a:effectLst>
                <a:latin typeface="Zar" pitchFamily="2" charset="-78"/>
                <a:cs typeface="Zar" pitchFamily="2" charset="-78"/>
              </a:rPr>
              <a:t>صدوق</a:t>
            </a:r>
            <a:endParaRPr lang="fa-IR" sz="2400" b="1" dirty="0">
              <a:effectLst>
                <a:outerShdw blurRad="38100" dist="38100" dir="2700000" algn="tl">
                  <a:srgbClr val="000000">
                    <a:alpha val="43137"/>
                  </a:srgbClr>
                </a:outerShdw>
              </a:effectLst>
              <a:latin typeface="Zar" pitchFamily="2" charset="-78"/>
              <a:cs typeface="Zar" pitchFamily="2" charset="-78"/>
            </a:endParaRPr>
          </a:p>
        </p:txBody>
      </p:sp>
      <p:sp>
        <p:nvSpPr>
          <p:cNvPr id="11" name="Rounded Rectangle 10"/>
          <p:cNvSpPr/>
          <p:nvPr/>
        </p:nvSpPr>
        <p:spPr>
          <a:xfrm>
            <a:off x="113675" y="1693223"/>
            <a:ext cx="8899657" cy="3987129"/>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600" b="1" dirty="0" smtClean="0">
                <a:solidFill>
                  <a:schemeClr val="bg1"/>
                </a:solidFill>
                <a:cs typeface="Zar" panose="00000400000000000000" pitchFamily="2" charset="-78"/>
              </a:rPr>
              <a:t>وحَقُّ السَّمعِ   </a:t>
            </a:r>
            <a:r>
              <a:rPr lang="fa-IR" sz="2400" dirty="0" smtClean="0">
                <a:solidFill>
                  <a:schemeClr val="accent6">
                    <a:lumMod val="75000"/>
                  </a:schemeClr>
                </a:solidFill>
                <a:cs typeface="Zar" panose="00000400000000000000" pitchFamily="2" charset="-78"/>
              </a:rPr>
              <a:t>حق گوش تو اين است كه</a:t>
            </a:r>
          </a:p>
          <a:p>
            <a:pPr algn="r" rtl="1"/>
            <a:endParaRPr lang="fa-IR" sz="3600" dirty="0" smtClean="0">
              <a:solidFill>
                <a:schemeClr val="bg1"/>
              </a:solidFill>
              <a:cs typeface="Zar" panose="00000400000000000000" pitchFamily="2" charset="-78"/>
            </a:endParaRPr>
          </a:p>
          <a:p>
            <a:pPr algn="r" rtl="1"/>
            <a:r>
              <a:rPr lang="fa-IR" sz="3600" b="1" dirty="0" smtClean="0">
                <a:solidFill>
                  <a:schemeClr val="bg1"/>
                </a:solidFill>
                <a:cs typeface="Zar" panose="00000400000000000000" pitchFamily="2" charset="-78"/>
              </a:rPr>
              <a:t>تَنزِيهُه عَنْ سَمَاعِ الغَيْبَةِ    </a:t>
            </a:r>
            <a:r>
              <a:rPr lang="fa-IR" sz="2400" dirty="0" smtClean="0">
                <a:solidFill>
                  <a:schemeClr val="accent6">
                    <a:lumMod val="75000"/>
                  </a:schemeClr>
                </a:solidFill>
                <a:cs typeface="Zar" panose="00000400000000000000" pitchFamily="2" charset="-78"/>
              </a:rPr>
              <a:t>آن را از شنيدن غيبت پاك كني،</a:t>
            </a:r>
          </a:p>
          <a:p>
            <a:pPr algn="r" rtl="1"/>
            <a:endParaRPr lang="fa-IR" sz="3600" dirty="0" smtClean="0">
              <a:solidFill>
                <a:schemeClr val="bg1"/>
              </a:solidFill>
              <a:cs typeface="Zar" panose="00000400000000000000" pitchFamily="2" charset="-78"/>
            </a:endParaRPr>
          </a:p>
          <a:p>
            <a:pPr algn="r" rtl="1"/>
            <a:r>
              <a:rPr lang="fa-IR" sz="3600" b="1" dirty="0" smtClean="0">
                <a:solidFill>
                  <a:schemeClr val="bg1"/>
                </a:solidFill>
                <a:cs typeface="Zar" panose="00000400000000000000" pitchFamily="2" charset="-78"/>
              </a:rPr>
              <a:t>و سَمَاعِ </a:t>
            </a:r>
            <a:r>
              <a:rPr lang="fa-IR" sz="3600" b="1" dirty="0">
                <a:solidFill>
                  <a:schemeClr val="bg1"/>
                </a:solidFill>
                <a:cs typeface="Zar" panose="00000400000000000000" pitchFamily="2" charset="-78"/>
              </a:rPr>
              <a:t>ما </a:t>
            </a:r>
            <a:r>
              <a:rPr lang="fa-IR" sz="3600" b="1" dirty="0" smtClean="0">
                <a:solidFill>
                  <a:schemeClr val="bg1"/>
                </a:solidFill>
                <a:cs typeface="Zar" panose="00000400000000000000" pitchFamily="2" charset="-78"/>
              </a:rPr>
              <a:t>لاَ يَحِلُّ سَمَاعُه  </a:t>
            </a:r>
            <a:r>
              <a:rPr lang="fa-IR" sz="2400" dirty="0" smtClean="0">
                <a:solidFill>
                  <a:schemeClr val="accent6">
                    <a:lumMod val="75000"/>
                  </a:schemeClr>
                </a:solidFill>
                <a:cs typeface="Zar" panose="00000400000000000000" pitchFamily="2" charset="-78"/>
              </a:rPr>
              <a:t>و به هر آنچه كه حلال نيست گوش ندهي.</a:t>
            </a:r>
          </a:p>
        </p:txBody>
      </p:sp>
    </p:spTree>
    <p:extLst>
      <p:ext uri="{BB962C8B-B14F-4D97-AF65-F5344CB8AC3E}">
        <p14:creationId xmlns:p14="http://schemas.microsoft.com/office/powerpoint/2010/main" val="1921174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804843" y="609600"/>
            <a:ext cx="4191000" cy="668976"/>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B050"/>
                </a:solidFill>
                <a:latin typeface="Zar" panose="00000400000000000000" pitchFamily="2" charset="-78"/>
                <a:cs typeface="Zar" pitchFamily="2" charset="-78"/>
              </a:rPr>
              <a:t>ب-</a:t>
            </a:r>
            <a:r>
              <a:rPr lang="fa-IR" sz="3200" b="1" dirty="0" smtClean="0">
                <a:solidFill>
                  <a:schemeClr val="tx2">
                    <a:lumMod val="50000"/>
                  </a:schemeClr>
                </a:solidFill>
                <a:latin typeface="Zar" panose="00000400000000000000" pitchFamily="2" charset="-78"/>
                <a:cs typeface="Zar" pitchFamily="2" charset="-78"/>
              </a:rPr>
              <a:t> خورشت سگهاي جهنم</a:t>
            </a:r>
            <a:endParaRPr lang="fa-IR" sz="3200" dirty="0">
              <a:solidFill>
                <a:srgbClr val="FF0000"/>
              </a:solidFill>
              <a:latin typeface="Zar" panose="00000400000000000000" pitchFamily="2" charset="-78"/>
              <a:cs typeface="Zar" pitchFamily="2" charset="-78"/>
            </a:endParaRPr>
          </a:p>
        </p:txBody>
      </p:sp>
      <p:sp>
        <p:nvSpPr>
          <p:cNvPr id="5" name="TextBox 4"/>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8" name="Rounded Rectangle 7"/>
          <p:cNvSpPr/>
          <p:nvPr/>
        </p:nvSpPr>
        <p:spPr>
          <a:xfrm>
            <a:off x="2232780" y="6037865"/>
            <a:ext cx="5144125" cy="782035"/>
          </a:xfrm>
          <a:prstGeom prst="roundRect">
            <a:avLst/>
          </a:prstGeom>
          <a:solidFill>
            <a:schemeClr val="accent6">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400" dirty="0" smtClean="0">
                <a:effectLst>
                  <a:outerShdw blurRad="38100" dist="38100" dir="2700000" algn="tl">
                    <a:srgbClr val="000000">
                      <a:alpha val="43137"/>
                    </a:srgbClr>
                  </a:outerShdw>
                </a:effectLst>
                <a:latin typeface="Zar" pitchFamily="2" charset="-78"/>
                <a:cs typeface="Zar" pitchFamily="2" charset="-78"/>
              </a:rPr>
              <a:t>بحارالانوار: جلد87 ص 117 به نقل از بلاغة الحسين(ع) ص 192 و ميزان الحكمه، ج9 ص 4452 حديث15484</a:t>
            </a:r>
            <a:endParaRPr lang="fa-IR" sz="2400" dirty="0">
              <a:effectLst>
                <a:outerShdw blurRad="38100" dist="38100" dir="2700000" algn="tl">
                  <a:srgbClr val="000000">
                    <a:alpha val="43137"/>
                  </a:srgbClr>
                </a:outerShdw>
              </a:effectLst>
              <a:latin typeface="Zar" pitchFamily="2" charset="-78"/>
              <a:cs typeface="Zar" pitchFamily="2" charset="-78"/>
            </a:endParaRPr>
          </a:p>
        </p:txBody>
      </p:sp>
      <p:sp>
        <p:nvSpPr>
          <p:cNvPr id="9" name="Rounded Rectangle 8"/>
          <p:cNvSpPr/>
          <p:nvPr/>
        </p:nvSpPr>
        <p:spPr>
          <a:xfrm>
            <a:off x="2287248" y="1447800"/>
            <a:ext cx="6780552" cy="4513865"/>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dirty="0" smtClean="0">
                <a:solidFill>
                  <a:schemeClr val="bg1"/>
                </a:solidFill>
                <a:cs typeface="Zar" panose="00000400000000000000" pitchFamily="2" charset="-78"/>
              </a:rPr>
              <a:t>امام حسين(ع):</a:t>
            </a:r>
            <a:endParaRPr lang="en-US" sz="2800" dirty="0" smtClean="0">
              <a:solidFill>
                <a:schemeClr val="bg1"/>
              </a:solidFill>
              <a:cs typeface="Zar" panose="00000400000000000000" pitchFamily="2" charset="-78"/>
            </a:endParaRPr>
          </a:p>
          <a:p>
            <a:pPr algn="ctr" rtl="1"/>
            <a:r>
              <a:rPr lang="fa-IR" sz="5400" b="1" dirty="0" smtClean="0">
                <a:solidFill>
                  <a:schemeClr val="bg1"/>
                </a:solidFill>
                <a:cs typeface="Zar" panose="00000400000000000000" pitchFamily="2" charset="-78"/>
              </a:rPr>
              <a:t>للِرَجُلٍ </a:t>
            </a:r>
            <a:r>
              <a:rPr lang="fa-IR" sz="5400" b="1" dirty="0">
                <a:solidFill>
                  <a:schemeClr val="bg1"/>
                </a:solidFill>
                <a:cs typeface="Zar" panose="00000400000000000000" pitchFamily="2" charset="-78"/>
              </a:rPr>
              <a:t>اغتابَ عِندَهُ رَجُلاً </a:t>
            </a:r>
            <a:r>
              <a:rPr lang="fa-IR" sz="4400" dirty="0" smtClean="0">
                <a:solidFill>
                  <a:schemeClr val="bg1"/>
                </a:solidFill>
                <a:cs typeface="Zar" panose="00000400000000000000" pitchFamily="2" charset="-78"/>
              </a:rPr>
              <a:t>:</a:t>
            </a:r>
            <a:endParaRPr lang="fa-IR" sz="4000" dirty="0" smtClean="0">
              <a:solidFill>
                <a:schemeClr val="bg1"/>
              </a:solidFill>
              <a:cs typeface="Zar" panose="00000400000000000000" pitchFamily="2" charset="-78"/>
            </a:endParaRPr>
          </a:p>
          <a:p>
            <a:pPr algn="ctr" rtl="1"/>
            <a:r>
              <a:rPr lang="fa-IR" sz="1900" dirty="0" smtClean="0">
                <a:solidFill>
                  <a:schemeClr val="accent6">
                    <a:lumMod val="75000"/>
                  </a:schemeClr>
                </a:solidFill>
                <a:cs typeface="Zar" panose="00000400000000000000" pitchFamily="2" charset="-78"/>
              </a:rPr>
              <a:t>حضرت </a:t>
            </a:r>
            <a:r>
              <a:rPr lang="fa-IR" sz="1900" dirty="0" smtClean="0">
                <a:solidFill>
                  <a:schemeClr val="accent6">
                    <a:lumMod val="75000"/>
                  </a:schemeClr>
                </a:solidFill>
                <a:cs typeface="Zar" panose="00000400000000000000" pitchFamily="2" charset="-78"/>
              </a:rPr>
              <a:t>خطاب </a:t>
            </a:r>
            <a:r>
              <a:rPr lang="fa-IR" sz="1900" dirty="0">
                <a:solidFill>
                  <a:schemeClr val="accent6">
                    <a:lumMod val="75000"/>
                  </a:schemeClr>
                </a:solidFill>
                <a:cs typeface="Zar" panose="00000400000000000000" pitchFamily="2" charset="-78"/>
              </a:rPr>
              <a:t>به مردى كه نزد او از ديگرى غيبت مى </a:t>
            </a:r>
            <a:r>
              <a:rPr lang="fa-IR" sz="1900" dirty="0" smtClean="0">
                <a:solidFill>
                  <a:schemeClr val="accent6">
                    <a:lumMod val="75000"/>
                  </a:schemeClr>
                </a:solidFill>
                <a:cs typeface="Zar" panose="00000400000000000000" pitchFamily="2" charset="-78"/>
              </a:rPr>
              <a:t>كرد، فرمود: </a:t>
            </a:r>
          </a:p>
          <a:p>
            <a:pPr algn="ctr" rtl="1"/>
            <a:r>
              <a:rPr lang="fa-IR" sz="6000" b="1" dirty="0" smtClean="0">
                <a:solidFill>
                  <a:schemeClr val="bg1"/>
                </a:solidFill>
                <a:cs typeface="Zar" panose="00000400000000000000" pitchFamily="2" charset="-78"/>
              </a:rPr>
              <a:t>يا </a:t>
            </a:r>
            <a:r>
              <a:rPr lang="fa-IR" sz="6000" b="1" dirty="0">
                <a:solidFill>
                  <a:schemeClr val="bg1"/>
                </a:solidFill>
                <a:cs typeface="Zar" panose="00000400000000000000" pitchFamily="2" charset="-78"/>
              </a:rPr>
              <a:t>هذا كُفَّ عَنِ </a:t>
            </a:r>
            <a:r>
              <a:rPr lang="fa-IR" sz="6000" b="1" dirty="0" smtClean="0">
                <a:solidFill>
                  <a:schemeClr val="bg1"/>
                </a:solidFill>
                <a:cs typeface="Zar" panose="00000400000000000000" pitchFamily="2" charset="-78"/>
              </a:rPr>
              <a:t>الغِيبَةِ </a:t>
            </a:r>
            <a:endParaRPr lang="fa-IR" sz="6000" b="1" dirty="0" smtClean="0">
              <a:solidFill>
                <a:schemeClr val="bg1"/>
              </a:solidFill>
              <a:cs typeface="Zar" panose="00000400000000000000" pitchFamily="2" charset="-78"/>
            </a:endParaRPr>
          </a:p>
          <a:p>
            <a:pPr algn="ctr" rtl="1"/>
            <a:r>
              <a:rPr lang="fa-IR" sz="3200" dirty="0" smtClean="0">
                <a:solidFill>
                  <a:schemeClr val="accent6">
                    <a:lumMod val="75000"/>
                  </a:schemeClr>
                </a:solidFill>
                <a:cs typeface="Zar" panose="00000400000000000000" pitchFamily="2" charset="-78"/>
              </a:rPr>
              <a:t> </a:t>
            </a:r>
            <a:r>
              <a:rPr lang="fa-IR" sz="2000" dirty="0">
                <a:solidFill>
                  <a:schemeClr val="accent6">
                    <a:lumMod val="75000"/>
                  </a:schemeClr>
                </a:solidFill>
                <a:cs typeface="Zar" panose="00000400000000000000" pitchFamily="2" charset="-78"/>
              </a:rPr>
              <a:t>فلاني! از غيبت دست </a:t>
            </a:r>
            <a:r>
              <a:rPr lang="fa-IR" sz="2000" dirty="0" smtClean="0">
                <a:solidFill>
                  <a:schemeClr val="accent6">
                    <a:lumMod val="75000"/>
                  </a:schemeClr>
                </a:solidFill>
                <a:cs typeface="Zar" panose="00000400000000000000" pitchFamily="2" charset="-78"/>
              </a:rPr>
              <a:t>بردار.</a:t>
            </a:r>
            <a:endParaRPr lang="fa-IR" sz="2000" dirty="0">
              <a:solidFill>
                <a:schemeClr val="accent6">
                  <a:lumMod val="75000"/>
                </a:schemeClr>
              </a:solidFill>
              <a:cs typeface="Zar" panose="00000400000000000000" pitchFamily="2" charset="-78"/>
            </a:endParaRPr>
          </a:p>
          <a:p>
            <a:pPr algn="ctr" rtl="1"/>
            <a:r>
              <a:rPr lang="fa-IR" sz="6000" b="1" dirty="0" smtClean="0">
                <a:solidFill>
                  <a:schemeClr val="bg1"/>
                </a:solidFill>
                <a:cs typeface="Zar" panose="00000400000000000000" pitchFamily="2" charset="-78"/>
              </a:rPr>
              <a:t>فَإنَّها </a:t>
            </a:r>
            <a:r>
              <a:rPr lang="fa-IR" sz="6000" b="1" dirty="0">
                <a:solidFill>
                  <a:schemeClr val="bg1"/>
                </a:solidFill>
                <a:cs typeface="Zar" panose="00000400000000000000" pitchFamily="2" charset="-78"/>
              </a:rPr>
              <a:t>إدامُ كِلابِ </a:t>
            </a:r>
            <a:r>
              <a:rPr lang="fa-IR" sz="6000" b="1" dirty="0" smtClean="0">
                <a:solidFill>
                  <a:schemeClr val="bg1"/>
                </a:solidFill>
                <a:cs typeface="Zar" panose="00000400000000000000" pitchFamily="2" charset="-78"/>
              </a:rPr>
              <a:t>النّارِ   </a:t>
            </a:r>
            <a:endParaRPr lang="fa-IR" sz="6000" b="1" dirty="0" smtClean="0">
              <a:solidFill>
                <a:schemeClr val="bg1"/>
              </a:solidFill>
              <a:cs typeface="Zar" panose="00000400000000000000" pitchFamily="2" charset="-78"/>
            </a:endParaRPr>
          </a:p>
          <a:p>
            <a:pPr algn="ctr" rtl="1"/>
            <a:r>
              <a:rPr lang="fa-IR" sz="2000" dirty="0" smtClean="0">
                <a:solidFill>
                  <a:schemeClr val="accent6">
                    <a:lumMod val="75000"/>
                  </a:schemeClr>
                </a:solidFill>
                <a:cs typeface="Zar" panose="00000400000000000000" pitchFamily="2" charset="-78"/>
              </a:rPr>
              <a:t>چراكه </a:t>
            </a:r>
            <a:r>
              <a:rPr lang="fa-IR" sz="2000" dirty="0">
                <a:solidFill>
                  <a:schemeClr val="accent6">
                    <a:lumMod val="75000"/>
                  </a:schemeClr>
                </a:solidFill>
                <a:cs typeface="Zar" panose="00000400000000000000" pitchFamily="2" charset="-78"/>
              </a:rPr>
              <a:t>غيبت ، غذاي ِسگان جهنم است.</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124200"/>
            <a:ext cx="2112433" cy="1226574"/>
          </a:xfrm>
          <a:prstGeom prst="rect">
            <a:avLst/>
          </a:prstGeom>
        </p:spPr>
      </p:pic>
    </p:spTree>
    <p:extLst>
      <p:ext uri="{BB962C8B-B14F-4D97-AF65-F5344CB8AC3E}">
        <p14:creationId xmlns:p14="http://schemas.microsoft.com/office/powerpoint/2010/main" val="2293855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1" y="1143000"/>
            <a:ext cx="8534400" cy="320040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6000" b="1" dirty="0">
                <a:solidFill>
                  <a:srgbClr val="00B050"/>
                </a:solidFill>
                <a:latin typeface="Zar" panose="00000400000000000000" pitchFamily="2" charset="-78"/>
                <a:cs typeface="Zar" pitchFamily="2" charset="-78"/>
              </a:rPr>
              <a:t>ج- </a:t>
            </a:r>
            <a:r>
              <a:rPr lang="fa-IR" sz="6000" b="1" dirty="0">
                <a:solidFill>
                  <a:schemeClr val="tx2">
                    <a:lumMod val="50000"/>
                  </a:schemeClr>
                </a:solidFill>
                <a:latin typeface="Zar" panose="00000400000000000000" pitchFamily="2" charset="-78"/>
                <a:cs typeface="Zar" pitchFamily="2" charset="-78"/>
              </a:rPr>
              <a:t>پرهيز از غيبت و </a:t>
            </a:r>
            <a:r>
              <a:rPr lang="fa-IR" sz="6000" b="1" dirty="0" smtClean="0">
                <a:solidFill>
                  <a:schemeClr val="tx2">
                    <a:lumMod val="50000"/>
                  </a:schemeClr>
                </a:solidFill>
                <a:latin typeface="Zar" panose="00000400000000000000" pitchFamily="2" charset="-78"/>
                <a:cs typeface="Zar" pitchFamily="2" charset="-78"/>
              </a:rPr>
              <a:t>بدگويي</a:t>
            </a:r>
          </a:p>
          <a:p>
            <a:pPr algn="ctr" rtl="1"/>
            <a:r>
              <a:rPr lang="fa-IR" sz="6000" b="1" dirty="0" smtClean="0">
                <a:solidFill>
                  <a:schemeClr val="tx2">
                    <a:lumMod val="50000"/>
                  </a:schemeClr>
                </a:solidFill>
                <a:latin typeface="Zar" panose="00000400000000000000" pitchFamily="2" charset="-78"/>
                <a:cs typeface="Zar" pitchFamily="2" charset="-78"/>
              </a:rPr>
              <a:t> تدبر در خطبه140 نهج البلاغه</a:t>
            </a:r>
            <a:endParaRPr lang="fa-IR" sz="6000" dirty="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444919"/>
            <a:ext cx="2819400" cy="2234324"/>
          </a:xfrm>
          <a:prstGeom prst="rect">
            <a:avLst/>
          </a:prstGeom>
        </p:spPr>
      </p:pic>
    </p:spTree>
    <p:extLst>
      <p:ext uri="{BB962C8B-B14F-4D97-AF65-F5344CB8AC3E}">
        <p14:creationId xmlns:p14="http://schemas.microsoft.com/office/powerpoint/2010/main" val="1154048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45014" y="685800"/>
            <a:ext cx="4487809" cy="60960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smtClean="0">
                <a:solidFill>
                  <a:srgbClr val="00B050"/>
                </a:solidFill>
                <a:latin typeface="Zar" panose="00000400000000000000" pitchFamily="2" charset="-78"/>
                <a:cs typeface="Zar" pitchFamily="2" charset="-78"/>
              </a:rPr>
              <a:t>ج- </a:t>
            </a:r>
            <a:r>
              <a:rPr lang="fa-IR" sz="3200" b="1" dirty="0" smtClean="0">
                <a:solidFill>
                  <a:schemeClr val="tx2">
                    <a:lumMod val="50000"/>
                  </a:schemeClr>
                </a:solidFill>
                <a:latin typeface="Zar" panose="00000400000000000000" pitchFamily="2" charset="-78"/>
                <a:cs typeface="Zar" pitchFamily="2" charset="-78"/>
              </a:rPr>
              <a:t>پرهيز از غيبت و بدگويي</a:t>
            </a:r>
            <a:endParaRPr lang="fa-IR" sz="32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8" name="Rounded Rectangle 7"/>
          <p:cNvSpPr/>
          <p:nvPr/>
        </p:nvSpPr>
        <p:spPr>
          <a:xfrm>
            <a:off x="113675" y="1388424"/>
            <a:ext cx="8899657" cy="4707576"/>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pPr>
            <a:r>
              <a:rPr lang="fa-IR" sz="2200" b="1" dirty="0">
                <a:solidFill>
                  <a:schemeClr val="bg1"/>
                </a:solidFill>
                <a:cs typeface="Zar" panose="00000400000000000000" pitchFamily="2" charset="-78"/>
              </a:rPr>
              <a:t>وَ إِنَّمَا يَنْبَغِي لِأَهْلِ الْعِصْمَةِ وَ الْمَصْنُوعِ إِلَيْهِمْ فِي السَّلَامَةِ أَنْ يَرْحَمُوا أَهْلَ الذُّنُوبِ وَ الْمَعْصِيَةِ وَ يَكُونَ الشُّكْرُ هُوَ الْغَالِبَ عَلَيْهِمْ وَ الْحَاجِزَ لَهُمْ عَنْهُمْ. فَكَيْفَ بِالْعَائِبِ الَّذِي عَابَ أَخَاهُ وَ عَيَّرَهُ بِبَلْوَاهُ، أَ مَا ذَكَرَ مَوْضِعَ سَتْرِ اللَّهِ عَلَيْهِ مِنْ ذُنُوبِهِ مِمَّا هُوَ أَعْظَمُ مِنَ الذَّنْبِ الَّذِي عَابَهُ بِهِ وَ كَيْفَ يَذُمُّهُ بِذَنْبٍ قَدْ رَكِبَ مِثْلَهُ، فَإِنْ لَمْ يَكُنْ رَكِبَ ذَلِكَ الذَّنْبَ بِعَيْنِهِ فَقَدْ عَصَى اللَّهَ فِيمَا سِوَاهُ مِمَّا هُوَ أَعْظَمُ مِنْهُ، وَ ايْمُ اللَّهِ لَئِنْ لَمْ يَكُنْ عَصَاهُ فِي الْكَبِيرِ وَ عَصَاهُ فِي الصَّغِيرِ لَجَرَاءَتُهُ عَلَى عَيْبِ النَّاسِ أَكْبَرُ. يَا عَبْدَ اللَّهِ لَا تَعْجَلْ فِي عَيْبِ أَحَدٍ بِذَنْبِهِ فَلَعَلَّهُ مَغْفُورٌ لَهُ وَ لَا تَأْمَنْ عَلَى نَفْسِكَ صَغِيرَ مَعْصِيَةٍ فَلَعَلَّكَ مُعَذَّبٌ عَلَيْهِ. فَلْيَكْفُفْ مَنْ عَلِمَ مِنْكُمْ عَيْبَ غَيْرِهِ لِمَا يَعْلَمُ مِنْ عَيْبِ نَفْسِهِ وَ لْيَكُنِ الشُّكْرُ شَاغِلًا لَهُ عَلَى مُعَافَاتِهِ مِمَّا ابْتُلِيَ بِهِ غَيْرُهُ.</a:t>
            </a:r>
            <a:endParaRPr lang="en-US" sz="2200" b="1" dirty="0" smtClean="0">
              <a:solidFill>
                <a:schemeClr val="bg1"/>
              </a:solidFill>
              <a:cs typeface="Zar" panose="00000400000000000000" pitchFamily="2" charset="-78"/>
            </a:endParaRPr>
          </a:p>
        </p:txBody>
      </p:sp>
      <p:sp>
        <p:nvSpPr>
          <p:cNvPr id="9" name="Rounded Rectangle 8"/>
          <p:cNvSpPr/>
          <p:nvPr/>
        </p:nvSpPr>
        <p:spPr>
          <a:xfrm>
            <a:off x="2057400" y="6280151"/>
            <a:ext cx="3086100" cy="427346"/>
          </a:xfrm>
          <a:prstGeom prst="roundRect">
            <a:avLst/>
          </a:prstGeom>
          <a:solidFill>
            <a:schemeClr val="accent6">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effectLst>
                  <a:outerShdw blurRad="38100" dist="38100" dir="2700000" algn="tl">
                    <a:srgbClr val="000000">
                      <a:alpha val="43137"/>
                    </a:srgbClr>
                  </a:outerShdw>
                </a:effectLst>
                <a:latin typeface="Zar" pitchFamily="2" charset="-78"/>
                <a:cs typeface="Zar" pitchFamily="2" charset="-78"/>
              </a:rPr>
              <a:t>نهج البلاغه، خطبه140</a:t>
            </a:r>
            <a:endParaRPr lang="fa-IR" sz="2400" b="1" dirty="0">
              <a:effectLst>
                <a:outerShdw blurRad="38100" dist="38100" dir="2700000" algn="tl">
                  <a:srgbClr val="000000">
                    <a:alpha val="43137"/>
                  </a:srgbClr>
                </a:outerShdw>
              </a:effectLst>
              <a:latin typeface="Zar" pitchFamily="2" charset="-78"/>
              <a:cs typeface="Zar" pitchFamily="2" charset="-78"/>
            </a:endParaRPr>
          </a:p>
        </p:txBody>
      </p:sp>
      <p:sp>
        <p:nvSpPr>
          <p:cNvPr id="10" name="Rounded Rectangle 9"/>
          <p:cNvSpPr/>
          <p:nvPr/>
        </p:nvSpPr>
        <p:spPr>
          <a:xfrm>
            <a:off x="1484026" y="703714"/>
            <a:ext cx="2837597" cy="58544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smtClean="0">
                <a:solidFill>
                  <a:srgbClr val="FF0000"/>
                </a:solidFill>
                <a:latin typeface="Zar" panose="00000400000000000000" pitchFamily="2" charset="-78"/>
                <a:cs typeface="Zar" pitchFamily="2" charset="-78"/>
              </a:rPr>
              <a:t>متن عربي خطبه 140</a:t>
            </a:r>
            <a:endParaRPr lang="fa-IR" sz="3200" dirty="0">
              <a:solidFill>
                <a:srgbClr val="FF0000"/>
              </a:solidFill>
              <a:latin typeface="Zar" panose="00000400000000000000" pitchFamily="2" charset="-78"/>
              <a:cs typeface="Zar" pitchFamily="2" charset="-78"/>
            </a:endParaRPr>
          </a:p>
        </p:txBody>
      </p:sp>
    </p:spTree>
    <p:extLst>
      <p:ext uri="{BB962C8B-B14F-4D97-AF65-F5344CB8AC3E}">
        <p14:creationId xmlns:p14="http://schemas.microsoft.com/office/powerpoint/2010/main" val="2119859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45014" y="685800"/>
            <a:ext cx="4487809" cy="60960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2800" b="1" dirty="0" smtClean="0">
                <a:solidFill>
                  <a:srgbClr val="00B050"/>
                </a:solidFill>
                <a:latin typeface="Zar" panose="00000400000000000000" pitchFamily="2" charset="-78"/>
                <a:cs typeface="Zar" pitchFamily="2" charset="-78"/>
              </a:rPr>
              <a:t>ج- </a:t>
            </a:r>
            <a:r>
              <a:rPr lang="fa-IR" sz="2800" b="1" dirty="0" smtClean="0">
                <a:solidFill>
                  <a:schemeClr val="tx2">
                    <a:lumMod val="50000"/>
                  </a:schemeClr>
                </a:solidFill>
                <a:latin typeface="Zar" panose="00000400000000000000" pitchFamily="2" charset="-78"/>
                <a:cs typeface="Zar" pitchFamily="2" charset="-78"/>
              </a:rPr>
              <a:t>پرهيز از غيبت و بدگويي</a:t>
            </a:r>
            <a:endParaRPr lang="fa-IR" sz="2800" dirty="0" smtClean="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461665"/>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400" dirty="0">
                <a:solidFill>
                  <a:srgbClr val="CC6600"/>
                </a:solidFill>
                <a:latin typeface="Zar" pitchFamily="2" charset="-78"/>
                <a:cs typeface="Zar" pitchFamily="2" charset="-78"/>
              </a:rPr>
              <a:t>تدبر در دو خطبه 140 و 141 نهج البلاغه</a:t>
            </a:r>
          </a:p>
        </p:txBody>
      </p:sp>
      <p:sp>
        <p:nvSpPr>
          <p:cNvPr id="8" name="Rounded Rectangle 7"/>
          <p:cNvSpPr/>
          <p:nvPr/>
        </p:nvSpPr>
        <p:spPr>
          <a:xfrm>
            <a:off x="113675" y="1449979"/>
            <a:ext cx="8899657" cy="4739045"/>
          </a:xfrm>
          <a:prstGeom prst="round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pPr>
            <a:r>
              <a:rPr lang="fa-IR" sz="1500" dirty="0">
                <a:solidFill>
                  <a:schemeClr val="bg1"/>
                </a:solidFill>
                <a:cs typeface="Zar" panose="00000400000000000000" pitchFamily="2" charset="-78"/>
              </a:rPr>
              <a:t>شايسته است، آنان كه مرتكب گناه نشده اند و از معصيت در امان مانده اند، به گناهكاران و عاصيان رحمت آورند. و همواره به درگاه خداوندى سپاس گزارند تا سپاس خداوندى، آنان را از عيبجويى گناهكاران باز </a:t>
            </a:r>
            <a:r>
              <a:rPr lang="fa-IR" sz="1500" dirty="0" smtClean="0">
                <a:solidFill>
                  <a:schemeClr val="bg1"/>
                </a:solidFill>
                <a:cs typeface="Zar" panose="00000400000000000000" pitchFamily="2" charset="-78"/>
              </a:rPr>
              <a:t>دارد.پس </a:t>
            </a:r>
            <a:r>
              <a:rPr lang="fa-IR" sz="1500" dirty="0">
                <a:solidFill>
                  <a:schemeClr val="bg1"/>
                </a:solidFill>
                <a:cs typeface="Zar" panose="00000400000000000000" pitchFamily="2" charset="-78"/>
              </a:rPr>
              <a:t>چگونه است حال غيبت كننده اى كه زبان به غيبت برادر خود مى گشايد و او را به سبب گرفتار شدنش در چنگ گناه سرزنش مى </a:t>
            </a:r>
            <a:r>
              <a:rPr lang="fa-IR" sz="1500" dirty="0" smtClean="0">
                <a:solidFill>
                  <a:schemeClr val="bg1"/>
                </a:solidFill>
                <a:cs typeface="Zar" panose="00000400000000000000" pitchFamily="2" charset="-78"/>
              </a:rPr>
              <a:t>كند.</a:t>
            </a:r>
            <a:br>
              <a:rPr lang="fa-IR" sz="1500" dirty="0" smtClean="0">
                <a:solidFill>
                  <a:schemeClr val="bg1"/>
                </a:solidFill>
                <a:cs typeface="Zar" panose="00000400000000000000" pitchFamily="2" charset="-78"/>
              </a:rPr>
            </a:br>
            <a:r>
              <a:rPr lang="fa-IR" sz="1500" dirty="0" smtClean="0">
                <a:solidFill>
                  <a:schemeClr val="bg1"/>
                </a:solidFill>
                <a:cs typeface="Zar" panose="00000400000000000000" pitchFamily="2" charset="-78"/>
              </a:rPr>
              <a:t>آيا </a:t>
            </a:r>
            <a:r>
              <a:rPr lang="fa-IR" sz="1500" dirty="0">
                <a:solidFill>
                  <a:schemeClr val="bg1"/>
                </a:solidFill>
                <a:cs typeface="Zar" panose="00000400000000000000" pitchFamily="2" charset="-78"/>
              </a:rPr>
              <a:t>به ياد ندارد كه خداوند گناهان او را مستور داشته، آن هم گناهانى، كه از گناهان كسى كه زبان به غيبتش گشاده، بسى بزرگتر بوده است.</a:t>
            </a:r>
            <a:br>
              <a:rPr lang="fa-IR" sz="1500" dirty="0">
                <a:solidFill>
                  <a:schemeClr val="bg1"/>
                </a:solidFill>
                <a:cs typeface="Zar" panose="00000400000000000000" pitchFamily="2" charset="-78"/>
              </a:rPr>
            </a:br>
            <a:r>
              <a:rPr lang="fa-IR" sz="1500" dirty="0">
                <a:solidFill>
                  <a:schemeClr val="bg1"/>
                </a:solidFill>
                <a:cs typeface="Zar" panose="00000400000000000000" pitchFamily="2" charset="-78"/>
              </a:rPr>
              <a:t>و چگونه او را به گناهى نكوهش مى كند كه خود نيز همانند آن را مرتكب مى شود. و اگر آن گناه را، عينا، مرتكب نشده، خداوند را در مواردى كه از آن گناه عظيمتر بوده است، نافرمانى كرده </a:t>
            </a:r>
            <a:r>
              <a:rPr lang="fa-IR" sz="1500" dirty="0" smtClean="0">
                <a:solidFill>
                  <a:schemeClr val="bg1"/>
                </a:solidFill>
                <a:cs typeface="Zar" panose="00000400000000000000" pitchFamily="2" charset="-78"/>
              </a:rPr>
              <a:t>است.</a:t>
            </a:r>
            <a:br>
              <a:rPr lang="fa-IR" sz="1500" dirty="0" smtClean="0">
                <a:solidFill>
                  <a:schemeClr val="bg1"/>
                </a:solidFill>
                <a:cs typeface="Zar" panose="00000400000000000000" pitchFamily="2" charset="-78"/>
              </a:rPr>
            </a:br>
            <a:r>
              <a:rPr lang="fa-IR" sz="1500" dirty="0" smtClean="0">
                <a:solidFill>
                  <a:schemeClr val="bg1"/>
                </a:solidFill>
                <a:cs typeface="Zar" panose="00000400000000000000" pitchFamily="2" charset="-78"/>
              </a:rPr>
              <a:t>به </a:t>
            </a:r>
            <a:r>
              <a:rPr lang="fa-IR" sz="1500" dirty="0">
                <a:solidFill>
                  <a:schemeClr val="bg1"/>
                </a:solidFill>
                <a:cs typeface="Zar" panose="00000400000000000000" pitchFamily="2" charset="-78"/>
              </a:rPr>
              <a:t>خدا سوگند، اگر گناه بزرگى مرتكب نشده ولى نافرمانى كوچكى از او سر زده است، جرأت او در عيبجويى و غيبت مردمان گناهى بزرگتر است.</a:t>
            </a:r>
            <a:br>
              <a:rPr lang="fa-IR" sz="1500" dirty="0">
                <a:solidFill>
                  <a:schemeClr val="bg1"/>
                </a:solidFill>
                <a:cs typeface="Zar" panose="00000400000000000000" pitchFamily="2" charset="-78"/>
              </a:rPr>
            </a:br>
            <a:r>
              <a:rPr lang="fa-IR" sz="1500" dirty="0">
                <a:solidFill>
                  <a:schemeClr val="bg1"/>
                </a:solidFill>
                <a:cs typeface="Zar" panose="00000400000000000000" pitchFamily="2" charset="-78"/>
              </a:rPr>
              <a:t>اى بنده خدا، به عيبجويى گناهكار مشتاب، شايد خداوند او را آمرزيده باشد و از خردك گناهى هم كه كرده اى، ايمن منشين، بسا كه تو را بدان عذاب كنند.</a:t>
            </a:r>
            <a:br>
              <a:rPr lang="fa-IR" sz="1500" dirty="0">
                <a:solidFill>
                  <a:schemeClr val="bg1"/>
                </a:solidFill>
                <a:cs typeface="Zar" panose="00000400000000000000" pitchFamily="2" charset="-78"/>
              </a:rPr>
            </a:br>
            <a:r>
              <a:rPr lang="fa-IR" sz="1500" dirty="0">
                <a:solidFill>
                  <a:schemeClr val="bg1"/>
                </a:solidFill>
                <a:cs typeface="Zar" panose="00000400000000000000" pitchFamily="2" charset="-78"/>
              </a:rPr>
              <a:t>هر كس از شما كه به عيب ديگرى آگاه است، بايد از عيبجويى باز ايستد. زيرا مى داند كه خود را نيز چنان عيبى هست.</a:t>
            </a:r>
            <a:br>
              <a:rPr lang="fa-IR" sz="1500" dirty="0">
                <a:solidFill>
                  <a:schemeClr val="bg1"/>
                </a:solidFill>
                <a:cs typeface="Zar" panose="00000400000000000000" pitchFamily="2" charset="-78"/>
              </a:rPr>
            </a:br>
            <a:r>
              <a:rPr lang="fa-IR" sz="1500" dirty="0">
                <a:solidFill>
                  <a:schemeClr val="bg1"/>
                </a:solidFill>
                <a:cs typeface="Zar" panose="00000400000000000000" pitchFamily="2" charset="-78"/>
              </a:rPr>
              <a:t>بايد به سبب عيبى كه ديگران بدان مبتلا هستند و او از آن در امان مانده است، خدا را شكر گويد و اين شكرگزارى او را از نكوهش ديگران به خود مشغول دارد.</a:t>
            </a:r>
            <a:endParaRPr lang="en-US" sz="1500" dirty="0" smtClean="0">
              <a:solidFill>
                <a:schemeClr val="bg1"/>
              </a:solidFill>
              <a:cs typeface="Zar" panose="00000400000000000000" pitchFamily="2" charset="-78"/>
            </a:endParaRPr>
          </a:p>
        </p:txBody>
      </p:sp>
      <p:sp>
        <p:nvSpPr>
          <p:cNvPr id="9" name="Rounded Rectangle 8"/>
          <p:cNvSpPr/>
          <p:nvPr/>
        </p:nvSpPr>
        <p:spPr>
          <a:xfrm>
            <a:off x="2286000" y="6341424"/>
            <a:ext cx="3086100" cy="427346"/>
          </a:xfrm>
          <a:prstGeom prst="roundRect">
            <a:avLst/>
          </a:prstGeom>
          <a:solidFill>
            <a:schemeClr val="accent6">
              <a:lumMod val="75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effectLst>
                  <a:outerShdw blurRad="38100" dist="38100" dir="2700000" algn="tl">
                    <a:srgbClr val="000000">
                      <a:alpha val="43137"/>
                    </a:srgbClr>
                  </a:outerShdw>
                </a:effectLst>
                <a:latin typeface="Zar" pitchFamily="2" charset="-78"/>
                <a:cs typeface="Zar" pitchFamily="2" charset="-78"/>
              </a:rPr>
              <a:t>نهج البلاغه، خطبه140</a:t>
            </a:r>
            <a:endParaRPr lang="fa-IR" sz="2000" b="1" dirty="0">
              <a:effectLst>
                <a:outerShdw blurRad="38100" dist="38100" dir="2700000" algn="tl">
                  <a:srgbClr val="000000">
                    <a:alpha val="43137"/>
                  </a:srgbClr>
                </a:outerShdw>
              </a:effectLst>
              <a:latin typeface="Zar" pitchFamily="2" charset="-78"/>
              <a:cs typeface="Zar" pitchFamily="2" charset="-78"/>
            </a:endParaRPr>
          </a:p>
        </p:txBody>
      </p:sp>
      <p:sp>
        <p:nvSpPr>
          <p:cNvPr id="10" name="Rounded Rectangle 9"/>
          <p:cNvSpPr/>
          <p:nvPr/>
        </p:nvSpPr>
        <p:spPr>
          <a:xfrm>
            <a:off x="1484026" y="703714"/>
            <a:ext cx="2837597" cy="58544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smtClean="0">
                <a:solidFill>
                  <a:srgbClr val="FF0000"/>
                </a:solidFill>
                <a:latin typeface="Zar" panose="00000400000000000000" pitchFamily="2" charset="-78"/>
                <a:cs typeface="Zar" pitchFamily="2" charset="-78"/>
              </a:rPr>
              <a:t>متن فارسي خطبه 140</a:t>
            </a:r>
            <a:endParaRPr lang="fa-IR" sz="3200" dirty="0">
              <a:solidFill>
                <a:srgbClr val="FF0000"/>
              </a:solidFill>
              <a:latin typeface="Zar" panose="00000400000000000000" pitchFamily="2" charset="-78"/>
              <a:cs typeface="Zar" pitchFamily="2" charset="-78"/>
            </a:endParaRPr>
          </a:p>
        </p:txBody>
      </p:sp>
    </p:spTree>
    <p:extLst>
      <p:ext uri="{BB962C8B-B14F-4D97-AF65-F5344CB8AC3E}">
        <p14:creationId xmlns:p14="http://schemas.microsoft.com/office/powerpoint/2010/main" val="3177632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90800" y="685800"/>
            <a:ext cx="6442023" cy="609600"/>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b="1" dirty="0">
                <a:solidFill>
                  <a:srgbClr val="00B050"/>
                </a:solidFill>
                <a:latin typeface="Zar" panose="00000400000000000000" pitchFamily="2" charset="-78"/>
                <a:cs typeface="Zar" pitchFamily="2" charset="-78"/>
              </a:rPr>
              <a:t>ج- </a:t>
            </a:r>
            <a:r>
              <a:rPr lang="fa-IR" sz="3200" b="1" dirty="0">
                <a:solidFill>
                  <a:schemeClr val="tx2">
                    <a:lumMod val="50000"/>
                  </a:schemeClr>
                </a:solidFill>
                <a:latin typeface="Zar" panose="00000400000000000000" pitchFamily="2" charset="-78"/>
                <a:cs typeface="Zar" pitchFamily="2" charset="-78"/>
              </a:rPr>
              <a:t>پرهيز از غيبت و بدگويي- خطبه140</a:t>
            </a:r>
            <a:endParaRPr lang="fa-IR" sz="3200" dirty="0">
              <a:solidFill>
                <a:srgbClr val="FF0000"/>
              </a:solidFill>
              <a:latin typeface="Zar" panose="00000400000000000000" pitchFamily="2" charset="-78"/>
              <a:cs typeface="Zar"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62387"/>
            <a:ext cx="1925314" cy="3956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
            <a:ext cx="1229618" cy="1028700"/>
          </a:xfrm>
          <a:prstGeom prst="rect">
            <a:avLst/>
          </a:prstGeom>
        </p:spPr>
      </p:pic>
      <p:sp>
        <p:nvSpPr>
          <p:cNvPr id="7" name="TextBox 6"/>
          <p:cNvSpPr txBox="1"/>
          <p:nvPr/>
        </p:nvSpPr>
        <p:spPr>
          <a:xfrm>
            <a:off x="4545014" y="69556"/>
            <a:ext cx="4468318" cy="52322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1">
            <a:spAutoFit/>
          </a:bodyPr>
          <a:lstStyle/>
          <a:p>
            <a:pPr algn="ctr"/>
            <a:r>
              <a:rPr lang="fa-IR" sz="2800" dirty="0">
                <a:solidFill>
                  <a:srgbClr val="CC6600"/>
                </a:solidFill>
                <a:latin typeface="Zar" pitchFamily="2" charset="-78"/>
                <a:cs typeface="Zar" pitchFamily="2" charset="-78"/>
              </a:rPr>
              <a:t>تدبر در دو خطبه 140 و 141 نهج البلاغه</a:t>
            </a:r>
          </a:p>
        </p:txBody>
      </p:sp>
      <p:sp>
        <p:nvSpPr>
          <p:cNvPr id="10" name="Rounded Rectangle 9"/>
          <p:cNvSpPr/>
          <p:nvPr/>
        </p:nvSpPr>
        <p:spPr>
          <a:xfrm>
            <a:off x="962657" y="1388424"/>
            <a:ext cx="7241682" cy="2726376"/>
          </a:xfrm>
          <a:prstGeom prst="roundRect">
            <a:avLst/>
          </a:prstGeom>
          <a:pattFill prst="ltUpDiag">
            <a:fgClr>
              <a:schemeClr val="bg1">
                <a:lumMod val="75000"/>
                <a:lumOff val="25000"/>
              </a:schemeClr>
            </a:fgClr>
            <a:bgClr>
              <a:schemeClr val="bg1"/>
            </a:bgClr>
          </a:pattFill>
          <a:ln w="508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fa-IR" sz="3200" dirty="0" smtClean="0">
                <a:solidFill>
                  <a:srgbClr val="00B050"/>
                </a:solidFill>
                <a:latin typeface="Zar" panose="00000400000000000000" pitchFamily="2" charset="-78"/>
                <a:cs typeface="Zar" pitchFamily="2" charset="-78"/>
              </a:rPr>
              <a:t>بخش اول:  </a:t>
            </a:r>
            <a:r>
              <a:rPr lang="fa-IR" sz="3200" dirty="0" smtClean="0">
                <a:solidFill>
                  <a:srgbClr val="FF0000"/>
                </a:solidFill>
                <a:latin typeface="Zar" panose="00000400000000000000" pitchFamily="2" charset="-78"/>
                <a:cs typeface="Zar" pitchFamily="2" charset="-78"/>
              </a:rPr>
              <a:t>با آن همه عيب، عيبجويي ديگران چرا؟</a:t>
            </a:r>
          </a:p>
          <a:p>
            <a:pPr algn="r" rtl="1"/>
            <a:r>
              <a:rPr lang="fa-IR" sz="3200" dirty="0" smtClean="0">
                <a:solidFill>
                  <a:srgbClr val="FF0000"/>
                </a:solidFill>
                <a:latin typeface="Zar" panose="00000400000000000000" pitchFamily="2" charset="-78"/>
                <a:cs typeface="Zar" pitchFamily="2" charset="-78"/>
              </a:rPr>
              <a:t>               تقسيم مردم به پنج گروه</a:t>
            </a:r>
          </a:p>
          <a:p>
            <a:pPr algn="r" rtl="1"/>
            <a:r>
              <a:rPr lang="fa-IR" sz="3200" dirty="0" smtClean="0">
                <a:solidFill>
                  <a:srgbClr val="00B050"/>
                </a:solidFill>
                <a:latin typeface="Zar" panose="00000400000000000000" pitchFamily="2" charset="-78"/>
                <a:cs typeface="Zar" pitchFamily="2" charset="-78"/>
              </a:rPr>
              <a:t>بخش دوم: </a:t>
            </a:r>
            <a:r>
              <a:rPr lang="fa-IR" sz="3200" dirty="0" smtClean="0">
                <a:solidFill>
                  <a:srgbClr val="FF0000"/>
                </a:solidFill>
                <a:latin typeface="Zar" panose="00000400000000000000" pitchFamily="2" charset="-78"/>
                <a:cs typeface="Zar" pitchFamily="2" charset="-78"/>
              </a:rPr>
              <a:t>عيب جويي، ناسپاسي بزرگي است. </a:t>
            </a:r>
          </a:p>
          <a:p>
            <a:pPr algn="r" rtl="1"/>
            <a:r>
              <a:rPr lang="fa-IR" sz="3200" dirty="0" smtClean="0">
                <a:solidFill>
                  <a:srgbClr val="FF0000"/>
                </a:solidFill>
                <a:latin typeface="Zar" panose="00000400000000000000" pitchFamily="2" charset="-78"/>
                <a:cs typeface="Zar" pitchFamily="2" charset="-78"/>
              </a:rPr>
              <a:t>               الف) در عيبجويي عجله نكنيد!</a:t>
            </a:r>
          </a:p>
          <a:p>
            <a:pPr algn="r" rtl="1"/>
            <a:r>
              <a:rPr lang="fa-IR" sz="3200" dirty="0" smtClean="0">
                <a:solidFill>
                  <a:srgbClr val="FF0000"/>
                </a:solidFill>
                <a:latin typeface="Zar" panose="00000400000000000000" pitchFamily="2" charset="-78"/>
                <a:cs typeface="Zar" pitchFamily="2" charset="-78"/>
              </a:rPr>
              <a:t>               ب) بي عيب تنها خداست.</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4207824"/>
            <a:ext cx="2895600" cy="2522300"/>
          </a:xfrm>
          <a:prstGeom prst="rect">
            <a:avLst/>
          </a:prstGeom>
        </p:spPr>
      </p:pic>
    </p:spTree>
    <p:extLst>
      <p:ext uri="{BB962C8B-B14F-4D97-AF65-F5344CB8AC3E}">
        <p14:creationId xmlns:p14="http://schemas.microsoft.com/office/powerpoint/2010/main" val="3222481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Hardcover</Template>
  <TotalTime>1386</TotalTime>
  <Words>1882</Words>
  <Application>Microsoft Office PowerPoint</Application>
  <PresentationFormat>On-screen Show (4:3)</PresentationFormat>
  <Paragraphs>189</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110_Besmellah</vt:lpstr>
      <vt:lpstr>Arial</vt:lpstr>
      <vt:lpstr>Book Antiqua</vt:lpstr>
      <vt:lpstr>Calibri</vt:lpstr>
      <vt:lpstr>Wingdings</vt:lpstr>
      <vt:lpstr>Zar</vt:lpstr>
      <vt:lpstr>Hardcover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Kazemi, Sayed Davoud (Quality)</dc:creator>
  <cp:lastModifiedBy>Kazemi, Sayed Davoud (Quality)</cp:lastModifiedBy>
  <cp:revision>238</cp:revision>
  <dcterms:created xsi:type="dcterms:W3CDTF">2006-08-16T00:00:00Z</dcterms:created>
  <dcterms:modified xsi:type="dcterms:W3CDTF">2018-10-09T11:19:00Z</dcterms:modified>
</cp:coreProperties>
</file>